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7"/>
  </p:notesMasterIdLst>
  <p:sldIdLst>
    <p:sldId id="256" r:id="rId4"/>
    <p:sldId id="373" r:id="rId5"/>
    <p:sldId id="296" r:id="rId6"/>
    <p:sldId id="397" r:id="rId8"/>
    <p:sldId id="398" r:id="rId9"/>
    <p:sldId id="312" r:id="rId10"/>
    <p:sldId id="313" r:id="rId11"/>
    <p:sldId id="314" r:id="rId12"/>
    <p:sldId id="270" r:id="rId13"/>
    <p:sldId id="318" r:id="rId14"/>
    <p:sldId id="319" r:id="rId15"/>
    <p:sldId id="320" r:id="rId16"/>
    <p:sldId id="315" r:id="rId17"/>
    <p:sldId id="287" r:id="rId18"/>
    <p:sldId id="400" r:id="rId19"/>
    <p:sldId id="321" r:id="rId20"/>
    <p:sldId id="316" r:id="rId21"/>
    <p:sldId id="392" r:id="rId22"/>
    <p:sldId id="295" r:id="rId23"/>
    <p:sldId id="322" r:id="rId24"/>
    <p:sldId id="401" r:id="rId25"/>
    <p:sldId id="396" r:id="rId26"/>
    <p:sldId id="352" r:id="rId27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Verdana" panose="020B0604030504040204" charset="0"/>
        <a:ea typeface="微软雅黑" panose="020B0503020204020204" pitchFamily="34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Verdana" panose="020B0604030504040204" charset="0"/>
        <a:ea typeface="微软雅黑" panose="020B0503020204020204" pitchFamily="34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Verdana" panose="020B0604030504040204" charset="0"/>
        <a:ea typeface="微软雅黑" panose="020B0503020204020204" pitchFamily="34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Verdana" panose="020B0604030504040204" charset="0"/>
        <a:ea typeface="微软雅黑" panose="020B0503020204020204" pitchFamily="34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Verdana" panose="020B0604030504040204" charset="0"/>
        <a:ea typeface="微软雅黑" panose="020B0503020204020204" pitchFamily="34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Verdana" panose="020B0604030504040204" charset="0"/>
        <a:ea typeface="微软雅黑" panose="020B0503020204020204" pitchFamily="34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Verdana" panose="020B0604030504040204" charset="0"/>
        <a:ea typeface="微软雅黑" panose="020B0503020204020204" pitchFamily="34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Verdana" panose="020B0604030504040204" charset="0"/>
        <a:ea typeface="微软雅黑" panose="020B0503020204020204" pitchFamily="34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Verdana" panose="020B0604030504040204" charset="0"/>
        <a:ea typeface="微软雅黑" panose="020B0503020204020204" pitchFamily="34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04040"/>
    <a:srgbClr val="0053A3"/>
    <a:srgbClr val="ECECEC"/>
    <a:srgbClr val="453D3A"/>
    <a:srgbClr val="1A9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8"/>
    <p:restoredTop sz="90256"/>
  </p:normalViewPr>
  <p:slideViewPr>
    <p:cSldViewPr snapToGrid="0" showGuides="1">
      <p:cViewPr varScale="1">
        <p:scale>
          <a:sx n="105" d="100"/>
          <a:sy n="105" d="100"/>
        </p:scale>
        <p:origin x="1686" y="102"/>
      </p:cViewPr>
      <p:guideLst>
        <p:guide orient="horz" pos="2146"/>
        <p:guide pos="28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image" Target="../media/image16.wmf"/><Relationship Id="rId7" Type="http://schemas.openxmlformats.org/officeDocument/2006/relationships/image" Target="../media/image15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image" Target="../media/image18.wmf"/><Relationship Id="rId7" Type="http://schemas.openxmlformats.org/officeDocument/2006/relationships/image" Target="../media/image16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0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1B2F98C7-9395-4E9A-96EC-DE4C39432AA7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19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41464DB0-CCE3-4363-801A-A01AADC6398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229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48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2048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>
                <a:latin typeface="Verdana" panose="020B0604030504040204" charset="0"/>
                <a:ea typeface="微软雅黑" panose="020B0503020204020204" pitchFamily="34" charset="-122"/>
              </a:rPr>
            </a:fld>
            <a:endParaRPr lang="zh-CN" altLang="en-US" sz="120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77813" y="387350"/>
            <a:ext cx="244475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8" name="矩形 7"/>
          <p:cNvSpPr/>
          <p:nvPr userDrawn="1"/>
        </p:nvSpPr>
        <p:spPr>
          <a:xfrm>
            <a:off x="88900" y="134938"/>
            <a:ext cx="188913" cy="2524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矩形 8"/>
          <p:cNvSpPr/>
          <p:nvPr userDrawn="1"/>
        </p:nvSpPr>
        <p:spPr>
          <a:xfrm>
            <a:off x="8420100" y="6318250"/>
            <a:ext cx="404813" cy="539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101013" y="6405563"/>
            <a:ext cx="1042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pPr fontAlgn="auto"/>
            <a:fld id="{51D91E7F-84B6-4064-9D4E-CC7D244BCA04}" type="slidenum">
              <a:rPr lang="zh-CN" altLang="en-US" noProof="1" smtClean="0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82A4C821-51AF-415E-BF5B-CDCDE3466362}" type="datetime1">
              <a:rPr lang="zh-CN" altLang="en-US" noProof="1" smtClean="0">
                <a:latin typeface="+mn-lt"/>
                <a:ea typeface="+mn-ea"/>
                <a:cs typeface="+mn-cs"/>
              </a:rPr>
            </a:fld>
            <a:endParaRPr lang="zh-CN" altLang="en-US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82575" y="773113"/>
            <a:ext cx="8550275" cy="54927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/>
            <a:endParaRPr lang="zh-CN" altLang="en-US" sz="1800" strike="noStrike" baseline="0" noProof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E209CE7-C191-49CB-93DE-563C8614E8C5}" type="datetimeFigureOut">
              <a:rPr lang="zh-CN" altLang="en-US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B31067DD-7756-4DF3-904A-8F40BA684AA6}" type="slidenum">
              <a:rPr lang="zh-CN" altLang="en-US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44" y="1463040"/>
            <a:ext cx="3078825" cy="892549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accent2"/>
                </a:solidFill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463040"/>
            <a:ext cx="4629150" cy="465532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r>
              <a:rPr lang="zh-CN" altLang="en-US" strike="noStrike" noProof="1" smtClean="0"/>
              <a:t>单击图标添加图片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2355589"/>
            <a:ext cx="3077635" cy="3762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396537"/>
            <a:ext cx="1971675" cy="4780425"/>
          </a:xfrm>
        </p:spPr>
        <p:txBody>
          <a:bodyPr vert="eaVer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96537"/>
            <a:ext cx="5800725" cy="47804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1346199"/>
            <a:ext cx="7887600" cy="487287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A4C821-51AF-415E-BF5B-CDCDE346636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1D91E7F-84B6-4064-9D4E-CC7D244BCA0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A4C821-51AF-415E-BF5B-CDCDE346636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1D91E7F-84B6-4064-9D4E-CC7D244BCA0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4816" y="1018800"/>
            <a:ext cx="5018400" cy="4464000"/>
          </a:xfrm>
          <a:ln>
            <a:noFill/>
          </a:ln>
        </p:spPr>
        <p:txBody>
          <a:bodyPr anchor="b">
            <a:prstTxWarp prst="textArchUp">
              <a:avLst/>
            </a:prstTxWarp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单击此处编辑标题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7050" y="4791600"/>
            <a:ext cx="3168000" cy="1090800"/>
          </a:xfrm>
        </p:spPr>
        <p:txBody>
          <a:bodyPr anchor="ctr" anchorCtr="0">
            <a:prstTxWarp prst="textArchDown">
              <a:avLst/>
            </a:prstTxWarp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单击此处编辑副标题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E209CE7-C191-49CB-93DE-563C8614E8C5}" type="datetimeFigureOut">
              <a:rPr lang="zh-CN" altLang="en-US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B31067DD-7756-4DF3-904A-8F40BA684AA6}" type="slidenum">
              <a:rPr lang="zh-CN" altLang="en-US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2634"/>
            <a:ext cx="7886700" cy="681644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4645"/>
            <a:ext cx="7886700" cy="4351338"/>
          </a:xfrm>
        </p:spPr>
        <p:txBody>
          <a:bodyPr>
            <a:normAutofit/>
          </a:bodyPr>
          <a:lstStyle>
            <a:lvl1pPr algn="just">
              <a:defRPr sz="2400"/>
            </a:lvl1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82575" y="773113"/>
            <a:ext cx="8550275" cy="54927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/>
            <a:endParaRPr lang="zh-CN" altLang="en-US" sz="1800" strike="noStrike" baseline="0" noProof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1" name="MH_Others_1"/>
          <p:cNvSpPr/>
          <p:nvPr>
            <p:custDataLst>
              <p:tags r:id="rId3"/>
            </p:custDataLst>
          </p:nvPr>
        </p:nvSpPr>
        <p:spPr>
          <a:xfrm>
            <a:off x="6748463" y="2068513"/>
            <a:ext cx="2079625" cy="550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0" rIns="0" bIns="54000" rtlCol="0" anchor="ctr"/>
          <a:lstStyle/>
          <a:p>
            <a:pPr fontAlgn="base"/>
            <a:endParaRPr lang="zh-CN" altLang="en-US" sz="4500" strike="noStrike" spc="375" noProof="1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12" name="MH_Number"/>
          <p:cNvSpPr/>
          <p:nvPr>
            <p:custDataLst>
              <p:tags r:id="rId4"/>
            </p:custDataLst>
          </p:nvPr>
        </p:nvSpPr>
        <p:spPr>
          <a:xfrm>
            <a:off x="5930900" y="3030538"/>
            <a:ext cx="828675" cy="849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0" rIns="0" bIns="27000" rtlCol="0" anchor="ctr">
            <a:normAutofit/>
          </a:bodyPr>
          <a:lstStyle/>
          <a:p>
            <a:pPr algn="ctr" fontAlgn="base"/>
            <a:endParaRPr lang="zh-CN" altLang="en-US" sz="4500" strike="noStrike" noProof="1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3500" y="3030218"/>
            <a:ext cx="5559300" cy="849055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algn="r">
              <a:defRPr sz="4400" b="0" baseline="0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单击此处编辑标题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E209CE7-C191-49CB-93DE-563C8614E8C5}" type="datetimeFigureOut">
              <a:rPr lang="zh-CN" altLang="en-US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B31067DD-7756-4DF3-904A-8F40BA684AA6}" type="slidenum">
              <a:rPr lang="zh-CN" altLang="en-US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227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6209"/>
            <a:ext cx="3886200" cy="4351338"/>
          </a:xfrm>
        </p:spPr>
        <p:txBody>
          <a:bodyPr>
            <a:normAutofit/>
          </a:bodyPr>
          <a:lstStyle>
            <a:lvl1pPr algn="just">
              <a:defRPr sz="2400">
                <a:solidFill>
                  <a:schemeClr val="tx1"/>
                </a:solidFill>
              </a:defRPr>
            </a:lvl1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6209"/>
            <a:ext cx="3886200" cy="4351338"/>
          </a:xfrm>
        </p:spPr>
        <p:txBody>
          <a:bodyPr>
            <a:normAutofit/>
          </a:bodyPr>
          <a:lstStyle>
            <a:lvl1pPr algn="just">
              <a:defRPr sz="2400">
                <a:solidFill>
                  <a:schemeClr val="tx1"/>
                </a:solidFill>
              </a:defRPr>
            </a:lvl1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81528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E209CE7-C191-49CB-93DE-563C8614E8C5}" type="datetimeFigureOut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B31067DD-7756-4DF3-904A-8F40BA684AA6}" type="slidenum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82575" y="773113"/>
            <a:ext cx="8550275" cy="54927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/>
            <a:endParaRPr lang="zh-CN" altLang="en-US" sz="1800" strike="noStrike" baseline="0" noProof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grpSp>
        <p:nvGrpSpPr>
          <p:cNvPr id="6147" name="组合 10"/>
          <p:cNvGrpSpPr/>
          <p:nvPr/>
        </p:nvGrpSpPr>
        <p:grpSpPr>
          <a:xfrm>
            <a:off x="2549525" y="1484313"/>
            <a:ext cx="4044950" cy="4051300"/>
            <a:chOff x="3935413" y="1042988"/>
            <a:chExt cx="4460876" cy="4468812"/>
          </a:xfrm>
        </p:grpSpPr>
        <p:sp>
          <p:nvSpPr>
            <p:cNvPr id="12" name="任意多边形 11"/>
            <p:cNvSpPr/>
            <p:nvPr>
              <p:custDataLst>
                <p:tags r:id="rId3"/>
              </p:custDataLst>
            </p:nvPr>
          </p:nvSpPr>
          <p:spPr>
            <a:xfrm flipH="1">
              <a:off x="6164263" y="1836738"/>
              <a:ext cx="2228850" cy="36750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defRPr/>
              </a:pPr>
              <a:endParaRPr lang="zh-CN" altLang="en-US" strike="noStrike" noProof="1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4"/>
              </p:custDataLst>
            </p:nvPr>
          </p:nvSpPr>
          <p:spPr>
            <a:xfrm>
              <a:off x="3935413" y="1042988"/>
              <a:ext cx="2228850" cy="368141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defRPr/>
              </a:pPr>
              <a:endParaRPr lang="zh-CN" altLang="en-US" strike="noStrike" noProof="1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5"/>
              </p:custDataLst>
            </p:nvPr>
          </p:nvSpPr>
          <p:spPr>
            <a:xfrm>
              <a:off x="3935414" y="1049338"/>
              <a:ext cx="2232025" cy="44624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defRPr/>
              </a:pPr>
              <a:endParaRPr lang="zh-CN" altLang="en-US" strike="noStrike" noProof="1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6"/>
              </p:custDataLst>
            </p:nvPr>
          </p:nvSpPr>
          <p:spPr>
            <a:xfrm flipH="1">
              <a:off x="6164264" y="1049338"/>
              <a:ext cx="2232025" cy="44624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defRPr/>
              </a:pPr>
              <a:endParaRPr lang="zh-CN" altLang="en-US" strike="noStrike" noProof="1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38661" y="2592250"/>
            <a:ext cx="2066678" cy="127781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 smtClean="0"/>
              <a:t>编辑标题</a:t>
            </a:r>
            <a:endParaRPr lang="en-US" strike="noStrike" noProof="1"/>
          </a:p>
        </p:txBody>
      </p:sp>
      <p:sp>
        <p:nvSpPr>
          <p:cNvPr id="17" name="内容占位符 10"/>
          <p:cNvSpPr>
            <a:spLocks noGrp="1"/>
          </p:cNvSpPr>
          <p:nvPr>
            <p:ph sz="quarter" idx="4294967295" hasCustomPrompt="1"/>
          </p:nvPr>
        </p:nvSpPr>
        <p:spPr>
          <a:xfrm>
            <a:off x="3612472" y="3989647"/>
            <a:ext cx="1919056" cy="499225"/>
          </a:xfrm>
        </p:spPr>
        <p:txBody>
          <a:bodyPr>
            <a:noAutofit/>
          </a:bodyPr>
          <a:lstStyle/>
          <a:p>
            <a:pPr marL="0" indent="0" fontAlgn="auto">
              <a:buNone/>
            </a:pPr>
            <a:r>
              <a:rPr lang="zh-CN" altLang="en-US" sz="1800" strike="noStrike" noProof="1" smtClean="0">
                <a:solidFill>
                  <a:prstClr val="white">
                    <a:alpha val="74000"/>
                  </a:prstClr>
                </a:solidFill>
              </a:rPr>
              <a:t>添加副标题</a:t>
            </a:r>
            <a:endParaRPr lang="en-US" altLang="zh-CN" sz="1800" strike="noStrike" noProof="1">
              <a:solidFill>
                <a:prstClr val="white">
                  <a:alpha val="74000"/>
                </a:prst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E209CE7-C191-49CB-93DE-563C8614E8C5}" type="datetimeFigureOut">
              <a:rPr lang="zh-CN" altLang="en-US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B31067DD-7756-4DF3-904A-8F40BA684AA6}" type="slidenum">
              <a:rPr lang="zh-CN" altLang="en-US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A4C821-51AF-415E-BF5B-CDCDE3466362}" type="datetime1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1D91E7F-84B6-4064-9D4E-CC7D244BCA0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76238" y="1263650"/>
            <a:ext cx="8369300" cy="500221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 fontAlgn="base"/>
            <a:endParaRPr lang="zh-CN" altLang="en-US" sz="2400" strike="noStrike" baseline="0" noProof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431800"/>
            <a:ext cx="7518400" cy="7413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2052" name="Text Placeholder 2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628650" y="1446213"/>
            <a:ext cx="7886700" cy="4648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7E209CE7-C191-49CB-93DE-563C8614E8C5}" type="datetimeFigureOut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B31067DD-7756-4DF3-904A-8F40BA684AA6}" type="slidenum">
              <a:rPr lang="zh-CN" altLang="en-US" strike="noStrike" noProof="1" smtClean="0">
                <a:latin typeface="Verdana" panose="020B0604030504040204" charset="0"/>
                <a:ea typeface="微软雅黑" panose="020B0503020204020204" pitchFamily="34" charset="-122"/>
                <a:cs typeface="+mn-ea"/>
              </a:rPr>
            </a:fld>
            <a:endParaRPr lang="zh-CN" altLang="en-US" strike="noStrike" noProof="1"/>
          </a:p>
        </p:txBody>
      </p:sp>
      <p:grpSp>
        <p:nvGrpSpPr>
          <p:cNvPr id="2056" name="组合 10"/>
          <p:cNvGrpSpPr/>
          <p:nvPr/>
        </p:nvGrpSpPr>
        <p:grpSpPr>
          <a:xfrm>
            <a:off x="376238" y="6213475"/>
            <a:ext cx="8378825" cy="508000"/>
            <a:chOff x="376156" y="6213749"/>
            <a:chExt cx="11411073" cy="691455"/>
          </a:xfrm>
        </p:grpSpPr>
        <p:pic>
          <p:nvPicPr>
            <p:cNvPr id="2057" name="图片 7"/>
            <p:cNvPicPr>
              <a:picLocks noChangeAspect="1"/>
            </p:cNvPicPr>
            <p:nvPr/>
          </p:nvPicPr>
          <p:blipFill>
            <a:blip r:embed="rId14">
              <a:lum bright="69998" contrast="-70001"/>
            </a:blip>
            <a:stretch>
              <a:fillRect/>
            </a:stretch>
          </p:blipFill>
          <p:spPr>
            <a:xfrm>
              <a:off x="5738161" y="6213749"/>
              <a:ext cx="751540" cy="69145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矩形 8"/>
            <p:cNvSpPr/>
            <p:nvPr/>
          </p:nvSpPr>
          <p:spPr>
            <a:xfrm>
              <a:off x="376156" y="6490247"/>
              <a:ext cx="4310065" cy="93178"/>
            </a:xfrm>
            <a:prstGeom prst="rect">
              <a:avLst/>
            </a:prstGeom>
            <a:pattFill prst="dkDnDiag">
              <a:fgClr>
                <a:srgbClr val="0070C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 fontAlgn="base"/>
              <a:endParaRPr lang="zh-CN" altLang="en-US" sz="2400" strike="noStrike" baseline="0" noProof="1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775377" y="6490247"/>
              <a:ext cx="4011852" cy="93178"/>
            </a:xfrm>
            <a:prstGeom prst="rect">
              <a:avLst/>
            </a:prstGeom>
            <a:pattFill prst="dkUpDiag">
              <a:fgClr>
                <a:srgbClr val="0070C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 fontAlgn="base"/>
              <a:endParaRPr lang="zh-CN" altLang="en-US" sz="2400" strike="noStrike" baseline="0" noProof="1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image" Target="../media/image12.wmf"/><Relationship Id="rId7" Type="http://schemas.openxmlformats.org/officeDocument/2006/relationships/oleObject" Target="../embeddings/oleObject6.bin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22" Type="http://schemas.openxmlformats.org/officeDocument/2006/relationships/vmlDrawing" Target="../drawings/vmlDrawing2.v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19.wmf"/><Relationship Id="rId2" Type="http://schemas.openxmlformats.org/officeDocument/2006/relationships/image" Target="../media/image9.wmf"/><Relationship Id="rId19" Type="http://schemas.openxmlformats.org/officeDocument/2006/relationships/image" Target="../media/image18.wmf"/><Relationship Id="rId18" Type="http://schemas.openxmlformats.org/officeDocument/2006/relationships/oleObject" Target="../embeddings/oleObject11.bin"/><Relationship Id="rId17" Type="http://schemas.openxmlformats.org/officeDocument/2006/relationships/image" Target="../media/image17.png"/><Relationship Id="rId16" Type="http://schemas.openxmlformats.org/officeDocument/2006/relationships/image" Target="../media/image16.wmf"/><Relationship Id="rId15" Type="http://schemas.openxmlformats.org/officeDocument/2006/relationships/oleObject" Target="../embeddings/oleObject10.bin"/><Relationship Id="rId14" Type="http://schemas.openxmlformats.org/officeDocument/2006/relationships/image" Target="../media/image15.wmf"/><Relationship Id="rId13" Type="http://schemas.openxmlformats.org/officeDocument/2006/relationships/oleObject" Target="../embeddings/oleObject9.bin"/><Relationship Id="rId12" Type="http://schemas.openxmlformats.org/officeDocument/2006/relationships/image" Target="../media/image14.wmf"/><Relationship Id="rId11" Type="http://schemas.openxmlformats.org/officeDocument/2006/relationships/oleObject" Target="../embeddings/oleObject8.bin"/><Relationship Id="rId10" Type="http://schemas.openxmlformats.org/officeDocument/2006/relationships/image" Target="../media/image13.w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0.wmf"/><Relationship Id="rId3" Type="http://schemas.openxmlformats.org/officeDocument/2006/relationships/oleObject" Target="../embeddings/oleObject13.bin"/><Relationship Id="rId22" Type="http://schemas.openxmlformats.org/officeDocument/2006/relationships/vmlDrawing" Target="../drawings/vmlDrawing3.v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19.wmf"/><Relationship Id="rId2" Type="http://schemas.openxmlformats.org/officeDocument/2006/relationships/image" Target="../media/image9.wmf"/><Relationship Id="rId19" Type="http://schemas.openxmlformats.org/officeDocument/2006/relationships/image" Target="../media/image12.wmf"/><Relationship Id="rId18" Type="http://schemas.openxmlformats.org/officeDocument/2006/relationships/oleObject" Target="../embeddings/oleObject20.bin"/><Relationship Id="rId17" Type="http://schemas.openxmlformats.org/officeDocument/2006/relationships/image" Target="../media/image18.wmf"/><Relationship Id="rId16" Type="http://schemas.openxmlformats.org/officeDocument/2006/relationships/oleObject" Target="../embeddings/oleObject19.bin"/><Relationship Id="rId15" Type="http://schemas.openxmlformats.org/officeDocument/2006/relationships/image" Target="../media/image17.png"/><Relationship Id="rId14" Type="http://schemas.openxmlformats.org/officeDocument/2006/relationships/image" Target="../media/image16.wmf"/><Relationship Id="rId13" Type="http://schemas.openxmlformats.org/officeDocument/2006/relationships/oleObject" Target="../embeddings/oleObject18.bin"/><Relationship Id="rId12" Type="http://schemas.openxmlformats.org/officeDocument/2006/relationships/image" Target="../media/image15.wmf"/><Relationship Id="rId11" Type="http://schemas.openxmlformats.org/officeDocument/2006/relationships/oleObject" Target="../embeddings/oleObject17.bin"/><Relationship Id="rId10" Type="http://schemas.openxmlformats.org/officeDocument/2006/relationships/image" Target="../media/image14.wmf"/><Relationship Id="rId1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20.wmf"/><Relationship Id="rId15" Type="http://schemas.openxmlformats.org/officeDocument/2006/relationships/vmlDrawing" Target="../drawings/vmlDrawing4.v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7.png"/><Relationship Id="rId12" Type="http://schemas.openxmlformats.org/officeDocument/2006/relationships/image" Target="../media/image16.wmf"/><Relationship Id="rId11" Type="http://schemas.openxmlformats.org/officeDocument/2006/relationships/oleObject" Target="../embeddings/oleObject26.bin"/><Relationship Id="rId10" Type="http://schemas.openxmlformats.org/officeDocument/2006/relationships/image" Target="../media/image15.wmf"/><Relationship Id="rId1" Type="http://schemas.openxmlformats.org/officeDocument/2006/relationships/oleObject" Target="../embeddings/oleObject2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hyperlink" Target="http://baike.baidu.com/view/820711.ht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667125"/>
            <a:ext cx="9144000" cy="76200"/>
          </a:xfrm>
          <a:prstGeom prst="rect">
            <a:avLst/>
          </a:prstGeom>
          <a:solidFill>
            <a:srgbClr val="45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" name="矩形 6"/>
          <p:cNvSpPr/>
          <p:nvPr/>
        </p:nvSpPr>
        <p:spPr>
          <a:xfrm>
            <a:off x="0" y="2695575"/>
            <a:ext cx="9144000" cy="971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1" name="文本框 10"/>
          <p:cNvSpPr txBox="1"/>
          <p:nvPr/>
        </p:nvSpPr>
        <p:spPr>
          <a:xfrm>
            <a:off x="325438" y="2797175"/>
            <a:ext cx="829786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zh-CN" altLang="zh-CN" sz="3200" b="1" dirty="0" smtClean="0">
                <a:solidFill>
                  <a:srgbClr val="FFFFFF"/>
                </a:solidFill>
                <a:latin typeface="Verdana" panose="020B0604030504040204" charset="0"/>
                <a:ea typeface="微软雅黑" panose="020B0503020204020204" pitchFamily="34" charset="-122"/>
              </a:rPr>
              <a:t>实验</a:t>
            </a:r>
            <a:r>
              <a:rPr lang="en-US" altLang="zh-CN" sz="3200" b="1" dirty="0" smtClean="0">
                <a:solidFill>
                  <a:srgbClr val="FFFFFF"/>
                </a:solidFill>
                <a:latin typeface="Verdana" panose="020B0604030504040204" charset="0"/>
                <a:ea typeface="微软雅黑" panose="020B0503020204020204" pitchFamily="34" charset="-122"/>
              </a:rPr>
              <a:t>5.7 </a:t>
            </a:r>
            <a:r>
              <a:rPr lang="zh-CN" altLang="en-US" sz="3200" b="1" dirty="0">
                <a:solidFill>
                  <a:schemeClr val="bg1"/>
                </a:solidFill>
                <a:latin typeface="Verdana" panose="020B0604030504040204" charset="0"/>
                <a:ea typeface="微软雅黑" panose="020B0503020204020204" pitchFamily="34" charset="-122"/>
              </a:rPr>
              <a:t>密立根油滴法测定基本电荷</a:t>
            </a:r>
            <a:endParaRPr lang="zh-CN" altLang="en-US" sz="3200" b="1" dirty="0">
              <a:solidFill>
                <a:schemeClr val="bg1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01038" y="2193925"/>
            <a:ext cx="338138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6" name="矩形 15"/>
          <p:cNvSpPr/>
          <p:nvPr/>
        </p:nvSpPr>
        <p:spPr>
          <a:xfrm>
            <a:off x="8077200" y="1895475"/>
            <a:ext cx="207963" cy="2381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5" name="Freeform 5"/>
          <p:cNvSpPr>
            <a:spLocks noEditPoints="1"/>
          </p:cNvSpPr>
          <p:nvPr/>
        </p:nvSpPr>
        <p:spPr>
          <a:xfrm>
            <a:off x="8077200" y="2797175"/>
            <a:ext cx="415925" cy="488950"/>
          </a:xfrm>
          <a:custGeom>
            <a:avLst/>
            <a:gdLst/>
            <a:ahLst/>
            <a:cxnLst>
              <a:cxn ang="0">
                <a:pos x="104179" y="212107"/>
              </a:cxn>
              <a:cxn ang="0">
                <a:pos x="202230" y="252896"/>
              </a:cxn>
              <a:cxn ang="0">
                <a:pos x="202230" y="252896"/>
              </a:cxn>
              <a:cxn ang="0">
                <a:pos x="300282" y="212107"/>
              </a:cxn>
              <a:cxn ang="0">
                <a:pos x="208359" y="146843"/>
              </a:cxn>
              <a:cxn ang="0">
                <a:pos x="361564" y="130527"/>
              </a:cxn>
              <a:cxn ang="0">
                <a:pos x="337051" y="187633"/>
              </a:cxn>
              <a:cxn ang="0">
                <a:pos x="343179" y="122369"/>
              </a:cxn>
              <a:cxn ang="0">
                <a:pos x="343179" y="97895"/>
              </a:cxn>
              <a:cxn ang="0">
                <a:pos x="318666" y="187633"/>
              </a:cxn>
              <a:cxn ang="0">
                <a:pos x="416718" y="261054"/>
              </a:cxn>
              <a:cxn ang="0">
                <a:pos x="416718" y="277370"/>
              </a:cxn>
              <a:cxn ang="0">
                <a:pos x="410589" y="277370"/>
              </a:cxn>
              <a:cxn ang="0">
                <a:pos x="177717" y="407898"/>
              </a:cxn>
              <a:cxn ang="0">
                <a:pos x="416718" y="367108"/>
              </a:cxn>
              <a:cxn ang="0">
                <a:pos x="183846" y="489478"/>
              </a:cxn>
              <a:cxn ang="0">
                <a:pos x="171589" y="481320"/>
              </a:cxn>
              <a:cxn ang="0">
                <a:pos x="18384" y="203949"/>
              </a:cxn>
              <a:cxn ang="0">
                <a:pos x="85794" y="187633"/>
              </a:cxn>
              <a:cxn ang="0">
                <a:pos x="6128" y="81579"/>
              </a:cxn>
              <a:cxn ang="0">
                <a:pos x="196102" y="0"/>
              </a:cxn>
              <a:cxn ang="0">
                <a:pos x="398333" y="73421"/>
              </a:cxn>
              <a:cxn ang="0">
                <a:pos x="361564" y="114211"/>
              </a:cxn>
              <a:cxn ang="0">
                <a:pos x="361564" y="130527"/>
              </a:cxn>
              <a:cxn ang="0">
                <a:pos x="355435" y="73421"/>
              </a:cxn>
              <a:cxn ang="0">
                <a:pos x="202230" y="32631"/>
              </a:cxn>
              <a:cxn ang="0">
                <a:pos x="202230" y="65263"/>
              </a:cxn>
              <a:cxn ang="0">
                <a:pos x="330923" y="81579"/>
              </a:cxn>
              <a:cxn ang="0">
                <a:pos x="196102" y="432372"/>
              </a:cxn>
              <a:cxn ang="0">
                <a:pos x="410589" y="342634"/>
              </a:cxn>
              <a:cxn ang="0">
                <a:pos x="196102" y="399740"/>
              </a:cxn>
              <a:cxn ang="0">
                <a:pos x="410589" y="326318"/>
              </a:cxn>
              <a:cxn ang="0">
                <a:pos x="196102" y="399740"/>
              </a:cxn>
              <a:cxn ang="0">
                <a:pos x="196102" y="383424"/>
              </a:cxn>
              <a:cxn ang="0">
                <a:pos x="410589" y="293686"/>
              </a:cxn>
            </a:cxnLst>
            <a:rect l="0" t="0" r="0" b="0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/>
      <p:bldP spid="15" grpId="0" animBg="1"/>
      <p:bldP spid="16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1506" name="Rectangle 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1507" name="Rectangle 9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7675" y="1109663"/>
            <a:ext cx="4013200" cy="3841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）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当油滴静止时，</a:t>
            </a:r>
            <a:r>
              <a:rPr lang="zh-CN" altLang="zh-CN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电场力与重力平衡</a:t>
            </a:r>
            <a:endParaRPr lang="zh-CN" altLang="zh-CN" b="1" dirty="0">
              <a:solidFill>
                <a:srgbClr val="FF000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515938" y="1768475"/>
          <a:ext cx="218281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name="" r:id="rId1" imgW="1129665" imgH="203200" progId="">
                  <p:embed/>
                </p:oleObj>
              </mc:Choice>
              <mc:Fallback>
                <p:oleObj name="" r:id="rId1" imgW="1129665" imgH="203200" progId="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5938" y="1768475"/>
                        <a:ext cx="2182812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右箭头 17"/>
          <p:cNvSpPr/>
          <p:nvPr/>
        </p:nvSpPr>
        <p:spPr>
          <a:xfrm>
            <a:off x="2870200" y="1768475"/>
            <a:ext cx="863600" cy="360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1511" name="Rectangle 11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4027488" y="1493838"/>
          <a:ext cx="14033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" r:id="rId3" imgW="647700" imgH="393700" progId="">
                  <p:embed/>
                </p:oleObj>
              </mc:Choice>
              <mc:Fallback>
                <p:oleObj name="" r:id="rId3" imgW="647700" imgH="393700" progId="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27488" y="1493838"/>
                        <a:ext cx="1403350" cy="846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47675" y="3141663"/>
            <a:ext cx="1608138" cy="3857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）</a:t>
            </a:r>
            <a:r>
              <a:rPr lang="en-US" altLang="zh-CN" b="1" i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U</a:t>
            </a:r>
            <a:r>
              <a:rPr lang="en-US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=0V 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时</a:t>
            </a:r>
            <a:endParaRPr lang="zh-CN" altLang="en-US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1514" name="Rectangle 18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2055813" y="3076575"/>
          <a:ext cx="12715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" name="" r:id="rId5" imgW="494665" imgH="203200" progId="">
                  <p:embed/>
                </p:oleObj>
              </mc:Choice>
              <mc:Fallback>
                <p:oleObj name="" r:id="rId5" imgW="494665" imgH="203200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5813" y="3076575"/>
                        <a:ext cx="1271587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7499350" y="3076575"/>
          <a:ext cx="1196975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6" name="" r:id="rId7" imgW="648970" imgH="972185" progId="Word.Picture.8">
                  <p:embed/>
                </p:oleObj>
              </mc:Choice>
              <mc:Fallback>
                <p:oleObj name="" r:id="rId7" imgW="648970" imgH="972185" progId="Word.Picture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99350" y="3076575"/>
                        <a:ext cx="1196975" cy="179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/>
          <p:cNvSpPr/>
          <p:nvPr/>
        </p:nvSpPr>
        <p:spPr>
          <a:xfrm>
            <a:off x="395288" y="3741738"/>
            <a:ext cx="1558925" cy="3841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斯托克斯定律</a:t>
            </a:r>
            <a:endParaRPr lang="zh-CN" altLang="en-US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1518" name="Rectangle 23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1882775" y="3740150"/>
          <a:ext cx="16176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7" name="" r:id="rId9" imgW="736600" imgH="228600" progId="">
                  <p:embed/>
                </p:oleObj>
              </mc:Choice>
              <mc:Fallback>
                <p:oleObj name="" r:id="rId9" imgW="736600" imgH="228600" progId="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82775" y="3740150"/>
                        <a:ext cx="1617663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0" name="Rectangle 25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3424" name="对象 103423"/>
          <p:cNvGraphicFramePr>
            <a:graphicFrameLocks noChangeAspect="1"/>
          </p:cNvGraphicFramePr>
          <p:nvPr/>
        </p:nvGraphicFramePr>
        <p:xfrm>
          <a:off x="4879975" y="3463925"/>
          <a:ext cx="1911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" name="" r:id="rId11" imgW="800100" imgH="228600" progId="">
                  <p:embed/>
                </p:oleObj>
              </mc:Choice>
              <mc:Fallback>
                <p:oleObj name="" r:id="rId11" imgW="800100" imgH="228600" progId="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79975" y="3463925"/>
                        <a:ext cx="1911350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5" name="矩形 103424"/>
          <p:cNvSpPr/>
          <p:nvPr/>
        </p:nvSpPr>
        <p:spPr>
          <a:xfrm>
            <a:off x="395288" y="4760913"/>
            <a:ext cx="3392487" cy="3841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微小的油滴呈小球状，其质量为</a:t>
            </a:r>
            <a:endParaRPr lang="zh-CN" altLang="en-US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1523" name="Rectangle 2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3429" name="对象 103428"/>
          <p:cNvGraphicFramePr>
            <a:graphicFrameLocks noChangeAspect="1"/>
          </p:cNvGraphicFramePr>
          <p:nvPr/>
        </p:nvGraphicFramePr>
        <p:xfrm>
          <a:off x="3735388" y="4711700"/>
          <a:ext cx="19891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" name="" r:id="rId13" imgW="850900" imgH="228600" progId="">
                  <p:embed/>
                </p:oleObj>
              </mc:Choice>
              <mc:Fallback>
                <p:oleObj name="" r:id="rId13" imgW="850900" imgH="228600" progId="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35388" y="4711700"/>
                        <a:ext cx="1989137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5" name="Rectangle 29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3431" name="对象 103430"/>
          <p:cNvGraphicFramePr>
            <a:graphicFrameLocks noChangeAspect="1"/>
          </p:cNvGraphicFramePr>
          <p:nvPr/>
        </p:nvGraphicFramePr>
        <p:xfrm>
          <a:off x="1358900" y="5303838"/>
          <a:ext cx="1511300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" name="" r:id="rId15" imgW="748665" imgH="495300" progId="">
                  <p:embed/>
                </p:oleObj>
              </mc:Choice>
              <mc:Fallback>
                <p:oleObj name="" r:id="rId15" imgW="748665" imgH="495300" progId="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58900" y="5303838"/>
                        <a:ext cx="1511300" cy="995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16" descr="C:\Users\lenovo\Pictures\图片1.png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1" y="957236"/>
            <a:ext cx="2468565" cy="169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>
            <a:off x="3733800" y="3371850"/>
            <a:ext cx="809625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3408363" y="5303838"/>
          <a:ext cx="202247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name="" r:id="rId18" imgW="1002665" imgH="508000" progId="">
                  <p:embed/>
                </p:oleObj>
              </mc:Choice>
              <mc:Fallback>
                <p:oleObj name="" r:id="rId18" imgW="1002665" imgH="508000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08363" y="5303838"/>
                        <a:ext cx="2022475" cy="1020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0" name="文本框 2"/>
          <p:cNvSpPr txBox="1"/>
          <p:nvPr/>
        </p:nvSpPr>
        <p:spPr>
          <a:xfrm>
            <a:off x="522288" y="287338"/>
            <a:ext cx="4049712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36663" y="4244975"/>
            <a:ext cx="3644900" cy="396875"/>
            <a:chOff x="1968" y="3788"/>
            <a:chExt cx="6235" cy="1080"/>
          </a:xfrm>
        </p:grpSpPr>
        <p:pic>
          <p:nvPicPr>
            <p:cNvPr id="21532" name="图片 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47" y="3949"/>
              <a:ext cx="692" cy="81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33" name="Text Box 14"/>
            <p:cNvSpPr txBox="1"/>
            <p:nvPr/>
          </p:nvSpPr>
          <p:spPr>
            <a:xfrm>
              <a:off x="3668" y="3788"/>
              <a:ext cx="4535" cy="10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2000" b="1" dirty="0">
                  <a:latin typeface="Arial" panose="020B0604020202020204" pitchFamily="34" charset="0"/>
                  <a:ea typeface="楷体_GB2312" panose="02010609030101010101" pitchFamily="49" charset="-122"/>
                </a:rPr>
                <a:t>为空气粘滞系数</a:t>
              </a:r>
              <a:endParaRPr lang="zh-CN" altLang="en-US" sz="2000" b="1" dirty="0">
                <a:latin typeface="Arial" panose="020B0604020202020204" pitchFamily="34" charset="0"/>
                <a:ea typeface="楷体_GB2312" panose="02010609030101010101" pitchFamily="49" charset="-122"/>
              </a:endParaRPr>
            </a:p>
          </p:txBody>
        </p:sp>
        <p:sp>
          <p:nvSpPr>
            <p:cNvPr id="21534" name="Text Box 16"/>
            <p:cNvSpPr txBox="1"/>
            <p:nvPr/>
          </p:nvSpPr>
          <p:spPr>
            <a:xfrm>
              <a:off x="1968" y="3788"/>
              <a:ext cx="1360" cy="10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2000" b="1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式中</a:t>
              </a:r>
              <a:r>
                <a:rPr lang="en-US" altLang="zh-CN" sz="2000" b="1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,</a:t>
              </a:r>
              <a:endPara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557463" y="287338"/>
            <a:ext cx="2014538" cy="5429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trike="noStrike" noProof="1"/>
              <a:t>静态（平衡）法</a:t>
            </a:r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3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3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ldLvl="0" animBg="1"/>
      <p:bldP spid="22" grpId="0"/>
      <p:bldP spid="28" grpId="0"/>
      <p:bldP spid="103425" grpId="0"/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2530" name="Rectangle 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2531" name="Rectangle 9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2532" name="矩形 16"/>
          <p:cNvSpPr/>
          <p:nvPr/>
        </p:nvSpPr>
        <p:spPr>
          <a:xfrm>
            <a:off x="395288" y="1141413"/>
            <a:ext cx="4013200" cy="38481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）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当油滴静止时，</a:t>
            </a:r>
            <a:r>
              <a:rPr lang="zh-CN" altLang="zh-CN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电场力与重力平衡</a:t>
            </a:r>
            <a:endParaRPr lang="zh-CN" altLang="zh-CN" b="1" dirty="0">
              <a:solidFill>
                <a:srgbClr val="FF000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2533" name="对象 19"/>
          <p:cNvGraphicFramePr>
            <a:graphicFrameLocks noChangeAspect="1"/>
          </p:cNvGraphicFramePr>
          <p:nvPr/>
        </p:nvGraphicFramePr>
        <p:xfrm>
          <a:off x="515938" y="1768475"/>
          <a:ext cx="218281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" name="" r:id="rId1" imgW="1129665" imgH="203200" progId="">
                  <p:embed/>
                </p:oleObj>
              </mc:Choice>
              <mc:Fallback>
                <p:oleObj name="" r:id="rId1" imgW="1129665" imgH="20320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5938" y="1768475"/>
                        <a:ext cx="2182812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右箭头 17"/>
          <p:cNvSpPr/>
          <p:nvPr/>
        </p:nvSpPr>
        <p:spPr>
          <a:xfrm>
            <a:off x="2870200" y="1768475"/>
            <a:ext cx="863600" cy="360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2535" name="Rectangle 11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2536" name="对象 20"/>
          <p:cNvGraphicFramePr>
            <a:graphicFrameLocks noChangeAspect="1"/>
          </p:cNvGraphicFramePr>
          <p:nvPr/>
        </p:nvGraphicFramePr>
        <p:xfrm>
          <a:off x="4027488" y="1493838"/>
          <a:ext cx="14033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" name="" r:id="rId3" imgW="647700" imgH="393700" progId="">
                  <p:embed/>
                </p:oleObj>
              </mc:Choice>
              <mc:Fallback>
                <p:oleObj name="" r:id="rId3" imgW="647700" imgH="393700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27488" y="1493838"/>
                        <a:ext cx="1403350" cy="846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矩形 21"/>
          <p:cNvSpPr/>
          <p:nvPr/>
        </p:nvSpPr>
        <p:spPr>
          <a:xfrm>
            <a:off x="434975" y="3140075"/>
            <a:ext cx="1608138" cy="3857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）</a:t>
            </a:r>
            <a:r>
              <a:rPr lang="en-US" altLang="zh-CN" b="1" i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U</a:t>
            </a:r>
            <a:r>
              <a:rPr lang="en-US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=0V 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时</a:t>
            </a:r>
            <a:endParaRPr lang="zh-CN" altLang="en-US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2538" name="Rectangle 18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2539" name="对象 23"/>
          <p:cNvGraphicFramePr>
            <a:graphicFrameLocks noChangeAspect="1"/>
          </p:cNvGraphicFramePr>
          <p:nvPr/>
        </p:nvGraphicFramePr>
        <p:xfrm>
          <a:off x="2055813" y="3076575"/>
          <a:ext cx="12715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" name="" r:id="rId5" imgW="494665" imgH="203200" progId="">
                  <p:embed/>
                </p:oleObj>
              </mc:Choice>
              <mc:Fallback>
                <p:oleObj name="" r:id="rId5" imgW="494665" imgH="203200" progId="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5813" y="3076575"/>
                        <a:ext cx="1271587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0" name="矩形 27"/>
          <p:cNvSpPr/>
          <p:nvPr/>
        </p:nvSpPr>
        <p:spPr>
          <a:xfrm>
            <a:off x="395288" y="3741738"/>
            <a:ext cx="1558925" cy="3841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斯托克斯定律</a:t>
            </a:r>
            <a:endParaRPr lang="zh-CN" altLang="en-US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2541" name="Rectangle 23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2542" name="对象 29"/>
          <p:cNvGraphicFramePr>
            <a:graphicFrameLocks noChangeAspect="1"/>
          </p:cNvGraphicFramePr>
          <p:nvPr/>
        </p:nvGraphicFramePr>
        <p:xfrm>
          <a:off x="1882775" y="3740150"/>
          <a:ext cx="16176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" name="" r:id="rId7" imgW="736600" imgH="228600" progId="">
                  <p:embed/>
                </p:oleObj>
              </mc:Choice>
              <mc:Fallback>
                <p:oleObj name="" r:id="rId7" imgW="736600" imgH="228600" progId="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82775" y="3740150"/>
                        <a:ext cx="1617663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3" name="Rectangle 25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2544" name="对象 103423"/>
          <p:cNvGraphicFramePr>
            <a:graphicFrameLocks noChangeAspect="1"/>
          </p:cNvGraphicFramePr>
          <p:nvPr/>
        </p:nvGraphicFramePr>
        <p:xfrm>
          <a:off x="4879975" y="3463925"/>
          <a:ext cx="19113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" name="" r:id="rId9" imgW="800100" imgH="228600" progId="">
                  <p:embed/>
                </p:oleObj>
              </mc:Choice>
              <mc:Fallback>
                <p:oleObj name="" r:id="rId9" imgW="800100" imgH="228600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79975" y="3463925"/>
                        <a:ext cx="1911350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5" name="矩形 103424"/>
          <p:cNvSpPr/>
          <p:nvPr/>
        </p:nvSpPr>
        <p:spPr>
          <a:xfrm>
            <a:off x="395288" y="4760913"/>
            <a:ext cx="3392487" cy="3841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微小的油滴呈小球状，其质量为</a:t>
            </a:r>
            <a:endParaRPr lang="zh-CN" altLang="en-US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2546" name="Rectangle 2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2547" name="对象 103428"/>
          <p:cNvGraphicFramePr>
            <a:graphicFrameLocks noChangeAspect="1"/>
          </p:cNvGraphicFramePr>
          <p:nvPr/>
        </p:nvGraphicFramePr>
        <p:xfrm>
          <a:off x="3735388" y="4711700"/>
          <a:ext cx="19891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" name="" r:id="rId11" imgW="850900" imgH="228600" progId="">
                  <p:embed/>
                </p:oleObj>
              </mc:Choice>
              <mc:Fallback>
                <p:oleObj name="" r:id="rId11" imgW="850900" imgH="228600" progId="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35388" y="4711700"/>
                        <a:ext cx="1989137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8" name="Rectangle 29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2549" name="对象 103430"/>
          <p:cNvGraphicFramePr>
            <a:graphicFrameLocks noChangeAspect="1"/>
          </p:cNvGraphicFramePr>
          <p:nvPr/>
        </p:nvGraphicFramePr>
        <p:xfrm>
          <a:off x="1358900" y="5303838"/>
          <a:ext cx="1511300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" name="" r:id="rId13" imgW="748665" imgH="495300" progId="">
                  <p:embed/>
                </p:oleObj>
              </mc:Choice>
              <mc:Fallback>
                <p:oleObj name="" r:id="rId13" imgW="748665" imgH="495300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58900" y="5303838"/>
                        <a:ext cx="1511300" cy="995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16" descr="C:\Users\lenovo\Pictures\图片1.png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1" y="957236"/>
            <a:ext cx="2468565" cy="169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>
            <a:off x="3733800" y="3371850"/>
            <a:ext cx="809625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aphicFrame>
        <p:nvGraphicFramePr>
          <p:cNvPr id="22552" name="对象 31"/>
          <p:cNvGraphicFramePr>
            <a:graphicFrameLocks noChangeAspect="1"/>
          </p:cNvGraphicFramePr>
          <p:nvPr/>
        </p:nvGraphicFramePr>
        <p:xfrm>
          <a:off x="3408363" y="5303838"/>
          <a:ext cx="202247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" name="" r:id="rId16" imgW="1002665" imgH="508000" progId="">
                  <p:embed/>
                </p:oleObj>
              </mc:Choice>
              <mc:Fallback>
                <p:oleObj name="" r:id="rId16" imgW="1002665" imgH="508000" progId="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08363" y="5303838"/>
                        <a:ext cx="2022475" cy="1020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椭圆 2"/>
          <p:cNvSpPr/>
          <p:nvPr/>
        </p:nvSpPr>
        <p:spPr>
          <a:xfrm>
            <a:off x="3811588" y="1450975"/>
            <a:ext cx="2041525" cy="9937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3" name="椭圆 32"/>
          <p:cNvSpPr/>
          <p:nvPr/>
        </p:nvSpPr>
        <p:spPr>
          <a:xfrm>
            <a:off x="3698875" y="4492625"/>
            <a:ext cx="2349500" cy="8175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4" name="椭圆 33"/>
          <p:cNvSpPr/>
          <p:nvPr/>
        </p:nvSpPr>
        <p:spPr>
          <a:xfrm>
            <a:off x="984250" y="5172075"/>
            <a:ext cx="2349500" cy="11620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aphicFrame>
        <p:nvGraphicFramePr>
          <p:cNvPr id="22556" name="对象 3"/>
          <p:cNvGraphicFramePr>
            <a:graphicFrameLocks noChangeAspect="1"/>
          </p:cNvGraphicFramePr>
          <p:nvPr/>
        </p:nvGraphicFramePr>
        <p:xfrm>
          <a:off x="7499350" y="3076575"/>
          <a:ext cx="1196975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" name="" r:id="rId18" imgW="648970" imgH="972185" progId="Word.Picture.8">
                  <p:embed/>
                </p:oleObj>
              </mc:Choice>
              <mc:Fallback>
                <p:oleObj name="" r:id="rId18" imgW="648970" imgH="972185" progId="Word.Picture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499350" y="3076575"/>
                        <a:ext cx="1196975" cy="179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57" name="文本框 10"/>
          <p:cNvSpPr txBox="1"/>
          <p:nvPr/>
        </p:nvSpPr>
        <p:spPr>
          <a:xfrm>
            <a:off x="522288" y="287338"/>
            <a:ext cx="4049712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558" name="组合 7"/>
          <p:cNvGrpSpPr/>
          <p:nvPr/>
        </p:nvGrpSpPr>
        <p:grpSpPr>
          <a:xfrm>
            <a:off x="1236663" y="4244975"/>
            <a:ext cx="3644900" cy="396875"/>
            <a:chOff x="1968" y="3788"/>
            <a:chExt cx="6235" cy="1080"/>
          </a:xfrm>
        </p:grpSpPr>
        <p:pic>
          <p:nvPicPr>
            <p:cNvPr id="22559" name="图片 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47" y="3949"/>
              <a:ext cx="692" cy="81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560" name="Text Box 14"/>
            <p:cNvSpPr txBox="1"/>
            <p:nvPr/>
          </p:nvSpPr>
          <p:spPr>
            <a:xfrm>
              <a:off x="3668" y="3788"/>
              <a:ext cx="4535" cy="10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2000" b="1" dirty="0">
                  <a:latin typeface="Arial" panose="020B0604020202020204" pitchFamily="34" charset="0"/>
                  <a:ea typeface="楷体_GB2312" panose="02010609030101010101" pitchFamily="49" charset="-122"/>
                </a:rPr>
                <a:t>为空气粘滞系数</a:t>
              </a:r>
              <a:endParaRPr lang="zh-CN" altLang="en-US" sz="2000" b="1" dirty="0">
                <a:latin typeface="Arial" panose="020B0604020202020204" pitchFamily="34" charset="0"/>
                <a:ea typeface="楷体_GB2312" panose="02010609030101010101" pitchFamily="49" charset="-122"/>
              </a:endParaRPr>
            </a:p>
          </p:txBody>
        </p:sp>
        <p:sp>
          <p:nvSpPr>
            <p:cNvPr id="22561" name="Text Box 16"/>
            <p:cNvSpPr txBox="1"/>
            <p:nvPr/>
          </p:nvSpPr>
          <p:spPr>
            <a:xfrm>
              <a:off x="1968" y="3788"/>
              <a:ext cx="1360" cy="10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zh-CN" altLang="en-US" sz="2000" b="1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式中</a:t>
              </a:r>
              <a:r>
                <a:rPr lang="en-US" altLang="zh-CN" sz="2000" b="1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,</a:t>
              </a:r>
              <a:endParaRPr lang="en-US" altLang="zh-CN" sz="2000" b="1" dirty="0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557463" y="287338"/>
            <a:ext cx="2014538" cy="5429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trike="noStrike" noProof="1"/>
              <a:t>静态（平衡）法</a:t>
            </a:r>
            <a:endParaRPr lang="zh-CN" altLang="en-US" strike="noStrike" noProof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3554" name="Rectangle 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3555" name="Rectangle 9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3556" name="Rectangle 11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3557" name="Rectangle 18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3558" name="Rectangle 23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3559" name="Rectangle 25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3560" name="Rectangle 2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3561" name="Rectangle 29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88" y="2476500"/>
            <a:ext cx="5113337" cy="10779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由于油滴非常小，空气已不能看成连续的介质，而斯托克斯定律只适用于连续的介质，所以空气的粘滞系数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/>
              </a:rPr>
              <a:t>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应修正为</a:t>
            </a:r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3" name="Rectangle 2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713413" y="2473325"/>
          <a:ext cx="144145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" r:id="rId1" imgW="673100" imgH="558800" progId="">
                  <p:embed/>
                </p:oleObj>
              </mc:Choice>
              <mc:Fallback>
                <p:oleObj name="" r:id="rId1" imgW="673100" imgH="558800" progId="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13413" y="2473325"/>
                        <a:ext cx="1441450" cy="1196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539750" y="3644900"/>
            <a:ext cx="3095625" cy="4175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设油滴匀速下落的距离为</a:t>
            </a:r>
            <a:r>
              <a:rPr lang="en-US" altLang="zh-CN" sz="2000" b="1" i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</a:t>
            </a:r>
            <a:endParaRPr lang="zh-CN" altLang="en-US" sz="2000" b="1" i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3566" name="Rectangle 4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4019550" y="3644900"/>
          <a:ext cx="10572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0" name="" r:id="rId3" imgW="596900" imgH="241300" progId="">
                  <p:embed/>
                </p:oleObj>
              </mc:Choice>
              <mc:Fallback>
                <p:oleObj name="" r:id="rId3" imgW="596900" imgH="241300" progId="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9550" y="3644900"/>
                        <a:ext cx="1057275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4457700" y="4398963"/>
          <a:ext cx="3168650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" name="" r:id="rId5" imgW="1828800" imgH="876300" progId="">
                  <p:embed/>
                </p:oleObj>
              </mc:Choice>
              <mc:Fallback>
                <p:oleObj name="" r:id="rId5" imgW="1828800" imgH="876300" progId="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57700" y="4398963"/>
                        <a:ext cx="3168650" cy="1522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6" name="矩形 103425"/>
          <p:cNvSpPr/>
          <p:nvPr/>
        </p:nvSpPr>
        <p:spPr>
          <a:xfrm>
            <a:off x="4254500" y="5942013"/>
            <a:ext cx="1076325" cy="320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zh-CN" sz="1400" b="1" dirty="0">
                <a:solidFill>
                  <a:srgbClr val="0000FF"/>
                </a:solidFill>
                <a:latin typeface="Verdana" panose="020B0604030504040204" charset="0"/>
                <a:ea typeface="微软雅黑" panose="020B0503020204020204" pitchFamily="34" charset="-122"/>
              </a:rPr>
              <a:t>钟油的密度</a:t>
            </a:r>
            <a:endParaRPr lang="zh-CN" altLang="en-US" sz="1400" b="1" dirty="0">
              <a:solidFill>
                <a:srgbClr val="0000FF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049838" y="4233863"/>
            <a:ext cx="1252537" cy="3190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zh-CN" sz="1400" b="1" dirty="0">
                <a:solidFill>
                  <a:srgbClr val="0000FF"/>
                </a:solidFill>
                <a:latin typeface="Verdana" panose="020B0604030504040204" charset="0"/>
                <a:ea typeface="微软雅黑" panose="020B0503020204020204" pitchFamily="34" charset="-122"/>
              </a:rPr>
              <a:t>空气粘滞系数</a:t>
            </a:r>
            <a:endParaRPr lang="zh-CN" altLang="en-US" sz="1400" b="1" dirty="0">
              <a:solidFill>
                <a:srgbClr val="0000FF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92850" y="6175375"/>
            <a:ext cx="896938" cy="3190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zh-CN" sz="1400" b="1" dirty="0">
                <a:solidFill>
                  <a:srgbClr val="0000FF"/>
                </a:solidFill>
                <a:latin typeface="Verdana" panose="020B0604030504040204" charset="0"/>
                <a:ea typeface="微软雅黑" panose="020B0503020204020204" pitchFamily="34" charset="-122"/>
              </a:rPr>
              <a:t>大气压强</a:t>
            </a:r>
            <a:endParaRPr lang="zh-CN" altLang="en-US" sz="1400" b="1" dirty="0">
              <a:solidFill>
                <a:srgbClr val="0000FF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60913" y="6175375"/>
            <a:ext cx="1074737" cy="3190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zh-CN" sz="1400" b="1" dirty="0">
                <a:solidFill>
                  <a:srgbClr val="0000FF"/>
                </a:solidFill>
                <a:latin typeface="Verdana" panose="020B0604030504040204" charset="0"/>
                <a:ea typeface="微软雅黑" panose="020B0503020204020204" pitchFamily="34" charset="-122"/>
              </a:rPr>
              <a:t>重力加速度</a:t>
            </a:r>
            <a:endParaRPr lang="zh-CN" altLang="en-US" sz="1400" b="1" dirty="0">
              <a:solidFill>
                <a:srgbClr val="0000FF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412038" y="6396038"/>
            <a:ext cx="896937" cy="3206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zh-CN" sz="1400" b="1" dirty="0">
                <a:solidFill>
                  <a:srgbClr val="0000FF"/>
                </a:solidFill>
                <a:latin typeface="Verdana" panose="020B0604030504040204" charset="0"/>
                <a:ea typeface="微软雅黑" panose="020B0503020204020204" pitchFamily="34" charset="-122"/>
              </a:rPr>
              <a:t>修正常数</a:t>
            </a:r>
            <a:endParaRPr lang="zh-CN" altLang="en-US" sz="1400" b="1" dirty="0">
              <a:solidFill>
                <a:srgbClr val="0000FF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512050" y="4198938"/>
            <a:ext cx="969963" cy="533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zh-CN" altLang="zh-CN" sz="1400" b="1" dirty="0">
                <a:solidFill>
                  <a:srgbClr val="0000FF"/>
                </a:solidFill>
                <a:latin typeface="Verdana" panose="020B0604030504040204" charset="0"/>
                <a:ea typeface="微软雅黑" panose="020B0503020204020204" pitchFamily="34" charset="-122"/>
              </a:rPr>
              <a:t>平行极板间距离</a:t>
            </a:r>
            <a:endParaRPr lang="zh-CN" altLang="en-US" sz="1400" b="1" dirty="0">
              <a:solidFill>
                <a:srgbClr val="0000FF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3575" name="对象 103427"/>
          <p:cNvGraphicFramePr>
            <a:graphicFrameLocks noChangeAspect="1"/>
          </p:cNvGraphicFramePr>
          <p:nvPr/>
        </p:nvGraphicFramePr>
        <p:xfrm>
          <a:off x="109538" y="1347788"/>
          <a:ext cx="140335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2" name="" r:id="rId7" imgW="647700" imgH="393700" progId="">
                  <p:embed/>
                </p:oleObj>
              </mc:Choice>
              <mc:Fallback>
                <p:oleObj name="" r:id="rId7" imgW="647700" imgH="393700" progId="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538" y="1347788"/>
                        <a:ext cx="1403350" cy="846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6" name="对象 103431"/>
          <p:cNvGraphicFramePr>
            <a:graphicFrameLocks noChangeAspect="1"/>
          </p:cNvGraphicFramePr>
          <p:nvPr/>
        </p:nvGraphicFramePr>
        <p:xfrm>
          <a:off x="1920875" y="1563688"/>
          <a:ext cx="1989138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" name="" r:id="rId9" imgW="850900" imgH="228600" progId="">
                  <p:embed/>
                </p:oleObj>
              </mc:Choice>
              <mc:Fallback>
                <p:oleObj name="" r:id="rId9" imgW="850900" imgH="228600" progId="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20875" y="1563688"/>
                        <a:ext cx="1989138" cy="458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7" name="对象 103432"/>
          <p:cNvGraphicFramePr>
            <a:graphicFrameLocks noChangeAspect="1"/>
          </p:cNvGraphicFramePr>
          <p:nvPr/>
        </p:nvGraphicFramePr>
        <p:xfrm>
          <a:off x="4211638" y="1209675"/>
          <a:ext cx="1512887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" name="" r:id="rId11" imgW="748665" imgH="495300" progId="">
                  <p:embed/>
                </p:oleObj>
              </mc:Choice>
              <mc:Fallback>
                <p:oleObj name="" r:id="rId11" imgW="748665" imgH="495300" progId="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11638" y="1209675"/>
                        <a:ext cx="1512887" cy="995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矩形 47"/>
          <p:cNvSpPr/>
          <p:nvPr/>
        </p:nvSpPr>
        <p:spPr>
          <a:xfrm>
            <a:off x="5553075" y="6392863"/>
            <a:ext cx="1404938" cy="484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/>
            <a:r>
              <a:rPr lang="zh-CN" altLang="en-US" sz="2400" b="1" strike="noStrike" noProof="1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下落时间</a:t>
            </a:r>
            <a:endParaRPr lang="zh-CN" altLang="en-US" sz="2400" b="1" strike="noStrike" noProof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331075" y="5705475"/>
            <a:ext cx="1403350" cy="482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/>
            <a:r>
              <a:rPr lang="zh-CN" altLang="en-US" sz="2400" b="1" strike="noStrike" noProof="1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平衡电压</a:t>
            </a:r>
            <a:endParaRPr lang="zh-CN" altLang="en-US" sz="2400" b="1" strike="noStrike" noProof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0" name="Picture 16" descr="C:\Users\lenovo\Pictures\图片1.pn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84" y="692696"/>
            <a:ext cx="2468558" cy="169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 flipH="1">
            <a:off x="5337175" y="5621338"/>
            <a:ext cx="144463" cy="62865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4764088" y="5621338"/>
            <a:ext cx="428625" cy="350838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48" idx="0"/>
          </p:cNvCxnSpPr>
          <p:nvPr/>
        </p:nvCxnSpPr>
        <p:spPr>
          <a:xfrm>
            <a:off x="5834063" y="5673725"/>
            <a:ext cx="422275" cy="719138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48" idx="0"/>
          </p:cNvCxnSpPr>
          <p:nvPr/>
        </p:nvCxnSpPr>
        <p:spPr>
          <a:xfrm>
            <a:off x="6489700" y="5853113"/>
            <a:ext cx="223838" cy="39687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endCxn id="42" idx="0"/>
          </p:cNvCxnSpPr>
          <p:nvPr/>
        </p:nvCxnSpPr>
        <p:spPr>
          <a:xfrm>
            <a:off x="6700838" y="5440363"/>
            <a:ext cx="1158875" cy="95567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42" idx="0"/>
          </p:cNvCxnSpPr>
          <p:nvPr/>
        </p:nvCxnSpPr>
        <p:spPr>
          <a:xfrm>
            <a:off x="7543800" y="5459413"/>
            <a:ext cx="427038" cy="153988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endCxn id="42" idx="0"/>
          </p:cNvCxnSpPr>
          <p:nvPr/>
        </p:nvCxnSpPr>
        <p:spPr>
          <a:xfrm flipV="1">
            <a:off x="7543800" y="4740275"/>
            <a:ext cx="214313" cy="198438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endCxn id="42" idx="0"/>
          </p:cNvCxnSpPr>
          <p:nvPr/>
        </p:nvCxnSpPr>
        <p:spPr>
          <a:xfrm>
            <a:off x="5953125" y="4541838"/>
            <a:ext cx="225425" cy="396875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273800" y="4079875"/>
            <a:ext cx="896938" cy="3190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en-US" sz="1400" b="1" dirty="0">
                <a:solidFill>
                  <a:srgbClr val="0000FF"/>
                </a:solidFill>
                <a:latin typeface="Verdana" panose="020B0604030504040204" charset="0"/>
                <a:ea typeface="微软雅黑" panose="020B0503020204020204" pitchFamily="34" charset="-122"/>
              </a:rPr>
              <a:t>下落距离</a:t>
            </a:r>
            <a:endParaRPr lang="zh-CN" altLang="en-US" sz="1400" b="1" dirty="0">
              <a:solidFill>
                <a:srgbClr val="0000FF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>
            <a:endCxn id="42" idx="0"/>
          </p:cNvCxnSpPr>
          <p:nvPr/>
        </p:nvCxnSpPr>
        <p:spPr>
          <a:xfrm flipV="1">
            <a:off x="6418263" y="4387850"/>
            <a:ext cx="327025" cy="449263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901825" y="1209675"/>
            <a:ext cx="4219575" cy="10334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5692775" y="2497138"/>
            <a:ext cx="1503363" cy="11969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6" name="矩形 15"/>
          <p:cNvSpPr/>
          <p:nvPr/>
        </p:nvSpPr>
        <p:spPr>
          <a:xfrm>
            <a:off x="3895725" y="3627438"/>
            <a:ext cx="1298575" cy="41433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Text Box 12"/>
          <p:cNvSpPr txBox="1"/>
          <p:nvPr/>
        </p:nvSpPr>
        <p:spPr>
          <a:xfrm>
            <a:off x="5626100" y="3725863"/>
            <a:ext cx="2706688" cy="3349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en-US" altLang="zh-CN" sz="1600" b="1" i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b</a:t>
            </a:r>
            <a:r>
              <a:rPr lang="zh-CN" altLang="en-US" sz="1600" b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为修正常数，</a:t>
            </a:r>
            <a:r>
              <a:rPr lang="en-US" altLang="zh-CN" sz="1600" b="1" i="1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p</a:t>
            </a:r>
            <a:r>
              <a:rPr lang="zh-CN" altLang="en-US" sz="1600" b="1" dirty="0">
                <a:latin typeface="Arial" panose="020B0604020202020204" pitchFamily="34" charset="0"/>
                <a:ea typeface="楷体_GB2312" panose="02010609030101010101" pitchFamily="49" charset="-122"/>
              </a:rPr>
              <a:t>为大气压强</a:t>
            </a:r>
            <a:endParaRPr lang="zh-CN" altLang="en-US" sz="1600" b="1" dirty="0">
              <a:latin typeface="Arial" panose="020B0604020202020204" pitchFamily="34" charset="0"/>
              <a:ea typeface="楷体_GB2312" panose="02010609030101010101" pitchFamily="49" charset="-122"/>
            </a:endParaRPr>
          </a:p>
        </p:txBody>
      </p:sp>
      <p:sp>
        <p:nvSpPr>
          <p:cNvPr id="23595" name="文本框 17"/>
          <p:cNvSpPr txBox="1"/>
          <p:nvPr/>
        </p:nvSpPr>
        <p:spPr>
          <a:xfrm>
            <a:off x="550863" y="274638"/>
            <a:ext cx="4049712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2598738" y="4821238"/>
            <a:ext cx="1296988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3426" grpId="0"/>
      <p:bldP spid="39" grpId="0"/>
      <p:bldP spid="40" grpId="0"/>
      <p:bldP spid="41" grpId="0"/>
      <p:bldP spid="42" grpId="0"/>
      <p:bldP spid="43" grpId="0"/>
      <p:bldP spid="48" grpId="0"/>
      <p:bldP spid="49" grpId="0"/>
      <p:bldP spid="52" grpId="0"/>
      <p:bldP spid="4" grpId="0" animBg="1"/>
      <p:bldP spid="10" grpId="0" bldLvl="0" animBg="1"/>
      <p:bldP spid="16" grpId="0" animBg="1"/>
      <p:bldP spid="17" grpId="0" bldLvl="0" animBg="1"/>
      <p:bldP spid="2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259175"/>
            <a:ext cx="5878281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en-US" altLang="zh-CN" sz="12000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endParaRPr lang="en-US" altLang="zh-CN" sz="12000" strike="noStrike" noProof="1"/>
          </a:p>
          <a:p>
            <a:pPr fontAlgn="auto"/>
            <a:r>
              <a:rPr lang="en-US" altLang="zh-CN" sz="12000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FOUR</a:t>
            </a:r>
            <a:endParaRPr lang="en-US" altLang="zh-CN" sz="12000" strike="noStrike" noProof="1"/>
          </a:p>
        </p:txBody>
      </p:sp>
      <p:grpSp>
        <p:nvGrpSpPr>
          <p:cNvPr id="3" name="组合 2"/>
          <p:cNvGrpSpPr/>
          <p:nvPr/>
        </p:nvGrpSpPr>
        <p:grpSpPr>
          <a:xfrm>
            <a:off x="3665538" y="2220913"/>
            <a:ext cx="1812925" cy="2416175"/>
            <a:chOff x="4887549" y="1124584"/>
            <a:chExt cx="2416902" cy="2416902"/>
          </a:xfrm>
        </p:grpSpPr>
        <p:sp>
          <p:nvSpPr>
            <p:cNvPr id="25603" name="文本框 46"/>
            <p:cNvSpPr txBox="1"/>
            <p:nvPr/>
          </p:nvSpPr>
          <p:spPr>
            <a:xfrm>
              <a:off x="4887549" y="1178873"/>
              <a:ext cx="2416902" cy="19389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/>
              <a:r>
                <a:rPr lang="zh-CN" altLang="en-US" sz="6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实验内容</a:t>
              </a:r>
              <a:endPara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0"/>
            <a:ext cx="16335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7510463" y="0"/>
            <a:ext cx="16335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bldLvl="0" animBg="1"/>
      <p:bldP spid="1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MG_1437"/>
          <p:cNvPicPr>
            <a:picLocks noChangeAspect="1"/>
          </p:cNvPicPr>
          <p:nvPr/>
        </p:nvPicPr>
        <p:blipFill>
          <a:blip r:embed="rId1"/>
          <a:srcRect l="-109" t="24867" r="109" b="18147"/>
          <a:stretch>
            <a:fillRect/>
          </a:stretch>
        </p:blipFill>
        <p:spPr>
          <a:xfrm>
            <a:off x="478790" y="2058035"/>
            <a:ext cx="4524375" cy="3438525"/>
          </a:xfrm>
          <a:prstGeom prst="rect">
            <a:avLst/>
          </a:prstGeom>
        </p:spPr>
      </p:pic>
      <p:sp>
        <p:nvSpPr>
          <p:cNvPr id="26625" name="文本框 10"/>
          <p:cNvSpPr txBox="1"/>
          <p:nvPr/>
        </p:nvSpPr>
        <p:spPr>
          <a:xfrm>
            <a:off x="522288" y="287338"/>
            <a:ext cx="8101012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实验仪器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01013" y="6405563"/>
            <a:ext cx="1042987" cy="365125"/>
          </a:xfrm>
          <a:noFill/>
          <a:ln>
            <a:noFill/>
          </a:ln>
        </p:spPr>
        <p:txBody>
          <a:bodyPr lIns="91440" tIns="45720" rIns="91440" bIns="45720" anchor="ctr"/>
          <a:lstStyle/>
          <a:p>
            <a:pPr indent="0"/>
            <a:fld id="{9A0DB2DC-4C9A-4742-B13C-FB6460FD3503}" type="slidenum">
              <a:rPr lang="zh-CN" altLang="en-US">
                <a:latin typeface="Verdana" panose="020B0604030504040204" charset="0"/>
                <a:ea typeface="微软雅黑" panose="020B0503020204020204" pitchFamily="34" charset="-122"/>
              </a:rPr>
            </a:fld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6627" name="Rectangle 4"/>
          <p:cNvSpPr/>
          <p:nvPr/>
        </p:nvSpPr>
        <p:spPr>
          <a:xfrm>
            <a:off x="1382395" y="918845"/>
            <a:ext cx="23450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solidFill>
                  <a:srgbClr val="0000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密立根油滴仪</a:t>
            </a:r>
            <a:endParaRPr lang="en-US" altLang="zh-CN" sz="2800" b="1" dirty="0">
              <a:solidFill>
                <a:srgbClr val="000099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4000" y="1733550"/>
            <a:ext cx="5238750" cy="1602105"/>
            <a:chOff x="1419" y="2639"/>
            <a:chExt cx="8250" cy="2523"/>
          </a:xfrm>
        </p:grpSpPr>
        <p:sp>
          <p:nvSpPr>
            <p:cNvPr id="26630" name="AutoShape 8"/>
            <p:cNvSpPr/>
            <p:nvPr/>
          </p:nvSpPr>
          <p:spPr>
            <a:xfrm>
              <a:off x="7869" y="2779"/>
              <a:ext cx="1800" cy="720"/>
            </a:xfrm>
            <a:prstGeom prst="wedgeRoundRectCallout">
              <a:avLst>
                <a:gd name="adj1" fmla="val -102667"/>
                <a:gd name="adj2" fmla="val 161319"/>
                <a:gd name="adj3" fmla="val 16667"/>
              </a:avLst>
            </a:prstGeom>
            <a:solidFill>
              <a:srgbClr val="FFF7FF"/>
            </a:solidFill>
            <a:ln w="9525" cap="flat" cmpd="sng">
              <a:solidFill>
                <a:srgbClr val="8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defTabSz="914400"/>
              <a:r>
                <a:rPr lang="zh-CN" altLang="en-US" sz="1600" b="1" u="none" baseline="0">
                  <a:solidFill>
                    <a:srgbClr val="80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油雾室</a:t>
              </a:r>
              <a:endParaRPr lang="zh-CN" altLang="en-US" sz="1600" b="1" u="none" baseline="0">
                <a:solidFill>
                  <a:srgbClr val="8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  <p:sp>
          <p:nvSpPr>
            <p:cNvPr id="26631" name="AutoShape 9"/>
            <p:cNvSpPr/>
            <p:nvPr/>
          </p:nvSpPr>
          <p:spPr>
            <a:xfrm>
              <a:off x="2314" y="2639"/>
              <a:ext cx="1800" cy="720"/>
            </a:xfrm>
            <a:prstGeom prst="wedgeRoundRectCallout">
              <a:avLst>
                <a:gd name="adj1" fmla="val 129222"/>
                <a:gd name="adj2" fmla="val 369444"/>
                <a:gd name="adj3" fmla="val 16667"/>
              </a:avLst>
            </a:prstGeom>
            <a:solidFill>
              <a:srgbClr val="FFF7FF"/>
            </a:solidFill>
            <a:ln w="9525" cap="flat" cmpd="sng">
              <a:solidFill>
                <a:srgbClr val="8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defTabSz="914400"/>
              <a:r>
                <a:rPr lang="zh-CN" altLang="en-US" sz="1600" b="1" u="none" baseline="0">
                  <a:solidFill>
                    <a:srgbClr val="80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平衡水泡</a:t>
              </a:r>
              <a:endParaRPr lang="zh-CN" altLang="en-US" sz="1600" b="1" u="none" baseline="0">
                <a:solidFill>
                  <a:srgbClr val="8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  <p:sp>
          <p:nvSpPr>
            <p:cNvPr id="26632" name="AutoShape 10"/>
            <p:cNvSpPr/>
            <p:nvPr/>
          </p:nvSpPr>
          <p:spPr>
            <a:xfrm>
              <a:off x="1419" y="4442"/>
              <a:ext cx="2520" cy="720"/>
            </a:xfrm>
            <a:prstGeom prst="wedgeRoundRectCallout">
              <a:avLst>
                <a:gd name="adj1" fmla="val 73095"/>
                <a:gd name="adj2" fmla="val 109027"/>
                <a:gd name="adj3" fmla="val 16667"/>
              </a:avLst>
            </a:prstGeom>
            <a:solidFill>
              <a:srgbClr val="FFF7FF"/>
            </a:solidFill>
            <a:ln w="9525" cap="flat" cmpd="sng">
              <a:solidFill>
                <a:srgbClr val="8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defTabSz="914400"/>
              <a:r>
                <a:rPr lang="en-US" altLang="zh-CN" sz="1600" b="1" u="none" baseline="0" dirty="0">
                  <a:solidFill>
                    <a:srgbClr val="80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CCD</a:t>
              </a:r>
              <a:r>
                <a:rPr lang="zh-CN" altLang="en-US" sz="1600" b="1" dirty="0">
                  <a:solidFill>
                    <a:srgbClr val="80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焦</a:t>
              </a:r>
              <a:r>
                <a:rPr lang="zh-CN" altLang="en-US" sz="1600" b="1" u="none" baseline="0" dirty="0">
                  <a:solidFill>
                    <a:srgbClr val="80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距调节</a:t>
              </a:r>
              <a:endParaRPr lang="zh-CN" altLang="en-US" sz="1600" b="1" u="none" baseline="0" dirty="0">
                <a:solidFill>
                  <a:srgbClr val="8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17780" y="3479800"/>
            <a:ext cx="4969510" cy="2474595"/>
            <a:chOff x="26" y="5236"/>
            <a:chExt cx="7826" cy="3897"/>
          </a:xfrm>
        </p:grpSpPr>
        <p:sp>
          <p:nvSpPr>
            <p:cNvPr id="26633" name="AutoShape 11"/>
            <p:cNvSpPr/>
            <p:nvPr/>
          </p:nvSpPr>
          <p:spPr>
            <a:xfrm>
              <a:off x="26" y="5236"/>
              <a:ext cx="1800" cy="840"/>
            </a:xfrm>
            <a:prstGeom prst="wedgeRoundRectCallout">
              <a:avLst>
                <a:gd name="adj1" fmla="val 45500"/>
                <a:gd name="adj2" fmla="val 138037"/>
                <a:gd name="adj3" fmla="val 16667"/>
              </a:avLst>
            </a:prstGeom>
            <a:solidFill>
              <a:srgbClr val="FFF7FF"/>
            </a:solidFill>
            <a:ln w="9525" cap="flat" cmpd="sng">
              <a:solidFill>
                <a:srgbClr val="8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defTabSz="914400"/>
              <a:r>
                <a:rPr lang="zh-CN" altLang="en-US" sz="1600" b="1" u="none" baseline="0">
                  <a:solidFill>
                    <a:srgbClr val="80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平衡电压调节</a:t>
              </a:r>
              <a:endParaRPr lang="zh-CN" altLang="en-US" sz="1600" b="1" u="none" baseline="0">
                <a:solidFill>
                  <a:srgbClr val="8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  <p:sp>
          <p:nvSpPr>
            <p:cNvPr id="26634" name="AutoShape 12"/>
            <p:cNvSpPr/>
            <p:nvPr/>
          </p:nvSpPr>
          <p:spPr>
            <a:xfrm>
              <a:off x="6052" y="5636"/>
              <a:ext cx="1800" cy="840"/>
            </a:xfrm>
            <a:prstGeom prst="wedgeRoundRectCallout">
              <a:avLst>
                <a:gd name="adj1" fmla="val -66444"/>
                <a:gd name="adj2" fmla="val 140238"/>
                <a:gd name="adj3" fmla="val 16667"/>
              </a:avLst>
            </a:prstGeom>
            <a:solidFill>
              <a:srgbClr val="FFF7FF"/>
            </a:solidFill>
            <a:ln w="9525" cap="flat" cmpd="sng">
              <a:solidFill>
                <a:srgbClr val="8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defTabSz="914400"/>
              <a:r>
                <a:rPr lang="zh-CN" altLang="en-US" sz="1600" b="1" u="none" baseline="0">
                  <a:solidFill>
                    <a:srgbClr val="80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电压转换开关</a:t>
              </a:r>
              <a:endParaRPr lang="zh-CN" altLang="en-US" sz="1600" b="1" u="none" baseline="0">
                <a:solidFill>
                  <a:srgbClr val="8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  <p:sp>
          <p:nvSpPr>
            <p:cNvPr id="26636" name="AutoShape 15"/>
            <p:cNvSpPr/>
            <p:nvPr/>
          </p:nvSpPr>
          <p:spPr>
            <a:xfrm>
              <a:off x="3714" y="8413"/>
              <a:ext cx="1800" cy="720"/>
            </a:xfrm>
            <a:prstGeom prst="wedgeRoundRectCallout">
              <a:avLst>
                <a:gd name="adj1" fmla="val 12166"/>
                <a:gd name="adj2" fmla="val -185277"/>
                <a:gd name="adj3" fmla="val 16667"/>
              </a:avLst>
            </a:prstGeom>
            <a:solidFill>
              <a:srgbClr val="FFF7FF"/>
            </a:solidFill>
            <a:ln w="9525" cap="flat" cmpd="sng">
              <a:solidFill>
                <a:srgbClr val="8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pPr lvl="0" indent="0" algn="ctr" defTabSz="914400"/>
              <a:r>
                <a:rPr lang="zh-CN" altLang="en-US" sz="1600" b="1" u="none" baseline="0">
                  <a:solidFill>
                    <a:srgbClr val="8000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rPr>
                <a:t>计时键</a:t>
              </a:r>
              <a:endParaRPr lang="zh-CN" altLang="en-US" sz="1600" b="1" u="none" baseline="0">
                <a:solidFill>
                  <a:srgbClr val="8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endParaRPr>
            </a:p>
          </p:txBody>
        </p:sp>
      </p:grpSp>
      <p:pic>
        <p:nvPicPr>
          <p:cNvPr id="26637" name="Picture 5" descr="DSCN1340"/>
          <p:cNvPicPr>
            <a:picLocks noChangeAspect="1"/>
          </p:cNvPicPr>
          <p:nvPr/>
        </p:nvPicPr>
        <p:blipFill>
          <a:blip r:embed="rId2"/>
          <a:srcRect l="3239"/>
          <a:stretch>
            <a:fillRect/>
          </a:stretch>
        </p:blipFill>
        <p:spPr>
          <a:xfrm>
            <a:off x="5894705" y="1947545"/>
            <a:ext cx="3249295" cy="3477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6834188" y="1081088"/>
            <a:ext cx="1255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base"/>
            <a:r>
              <a:rPr kumimoji="1" lang="zh-CN" altLang="en-US" b="1" strike="noStrike" noProof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anose="02010609030101010101" pitchFamily="49" charset="-122"/>
                <a:cs typeface="+mn-cs"/>
              </a:rPr>
              <a:t>监视器</a:t>
            </a:r>
            <a:endParaRPr kumimoji="1" lang="zh-CN" altLang="en-US" b="1" strike="noStrike" noProof="1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6639" name="AutoShape 8"/>
          <p:cNvSpPr/>
          <p:nvPr/>
        </p:nvSpPr>
        <p:spPr>
          <a:xfrm>
            <a:off x="7315200" y="5280025"/>
            <a:ext cx="1371600" cy="457200"/>
          </a:xfrm>
          <a:prstGeom prst="wedgeRoundRectCallout">
            <a:avLst>
              <a:gd name="adj1" fmla="val -61296"/>
              <a:gd name="adj2" fmla="val -132361"/>
              <a:gd name="adj3" fmla="val 16667"/>
            </a:avLst>
          </a:prstGeom>
          <a:solidFill>
            <a:srgbClr val="FFF7FF"/>
          </a:solidFill>
          <a:ln w="9525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lvl="0" indent="0" algn="ctr" defTabSz="914400"/>
            <a:r>
              <a:rPr lang="zh-CN" altLang="en-US" sz="1600" b="1" u="none" baseline="0">
                <a:solidFill>
                  <a:srgbClr val="8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对比度调节</a:t>
            </a:r>
            <a:endParaRPr lang="zh-CN" altLang="en-US" sz="1600" b="1" u="none" baseline="0">
              <a:solidFill>
                <a:srgbClr val="800000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26640" name="AutoShape 9"/>
          <p:cNvSpPr/>
          <p:nvPr/>
        </p:nvSpPr>
        <p:spPr>
          <a:xfrm>
            <a:off x="5756275" y="5737225"/>
            <a:ext cx="1371600" cy="457200"/>
          </a:xfrm>
          <a:prstGeom prst="wedgeRoundRectCallout">
            <a:avLst>
              <a:gd name="adj1" fmla="val 30231"/>
              <a:gd name="adj2" fmla="val -235278"/>
              <a:gd name="adj3" fmla="val 16667"/>
            </a:avLst>
          </a:prstGeom>
          <a:solidFill>
            <a:srgbClr val="FFF7FF"/>
          </a:solidFill>
          <a:ln w="9525" cap="flat" cmpd="sng">
            <a:solidFill>
              <a:srgbClr val="8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lvl="0" indent="0" algn="ctr" defTabSz="914400"/>
            <a:r>
              <a:rPr lang="zh-CN" altLang="en-US" sz="1600" b="1" u="none" baseline="0">
                <a:solidFill>
                  <a:srgbClr val="8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亮度调节</a:t>
            </a:r>
            <a:endParaRPr lang="zh-CN" altLang="en-US" sz="1600" b="1" u="none" baseline="0">
              <a:solidFill>
                <a:srgbClr val="800000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7650" name="Rectangle 5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34937" y="2268855"/>
            <a:ext cx="5305425" cy="4175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 indent="457200"/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喷油，显微镜调焦</a:t>
            </a:r>
            <a:endParaRPr lang="zh-CN" altLang="zh-CN" sz="2000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34937" y="1484630"/>
            <a:ext cx="5064125" cy="4191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 indent="457200"/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1. </a:t>
            </a:r>
            <a:r>
              <a:rPr lang="zh-CN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调节仪器</a:t>
            </a:r>
            <a:endParaRPr lang="zh-CN" altLang="zh-CN" sz="2000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34620" y="1903730"/>
            <a:ext cx="66592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 indent="457200"/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按下</a:t>
            </a:r>
            <a:r>
              <a:rPr lang="zh-CN" altLang="zh-CN" sz="2000" b="1" dirty="0">
                <a:solidFill>
                  <a:srgbClr val="002060"/>
                </a:solidFill>
                <a:sym typeface="+mn-ea"/>
              </a:rPr>
              <a:t>“工作”</a:t>
            </a:r>
            <a:r>
              <a:rPr lang="zh-CN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“平衡”，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预设平衡电压约</a:t>
            </a:r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400V</a:t>
            </a:r>
            <a:endParaRPr lang="zh-CN" altLang="zh-CN" sz="2000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7661" name="文本框 10"/>
          <p:cNvSpPr txBox="1"/>
          <p:nvPr/>
        </p:nvSpPr>
        <p:spPr>
          <a:xfrm>
            <a:off x="522288" y="287338"/>
            <a:ext cx="4049712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IMG_1450"/>
          <p:cNvPicPr>
            <a:picLocks noChangeAspect="1"/>
          </p:cNvPicPr>
          <p:nvPr/>
        </p:nvPicPr>
        <p:blipFill>
          <a:blip r:embed="rId1"/>
          <a:srcRect l="326" t="39163" b="4940"/>
          <a:stretch>
            <a:fillRect/>
          </a:stretch>
        </p:blipFill>
        <p:spPr>
          <a:xfrm>
            <a:off x="6197600" y="836930"/>
            <a:ext cx="2867660" cy="24892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08305" y="4270375"/>
            <a:ext cx="6580505" cy="1198880"/>
            <a:chOff x="741" y="5451"/>
            <a:chExt cx="10363" cy="1888"/>
          </a:xfrm>
        </p:grpSpPr>
        <p:sp>
          <p:nvSpPr>
            <p:cNvPr id="100" name="文本框 99"/>
            <p:cNvSpPr txBox="1"/>
            <p:nvPr/>
          </p:nvSpPr>
          <p:spPr>
            <a:xfrm>
              <a:off x="1752" y="5451"/>
              <a:ext cx="9352" cy="1888"/>
            </a:xfrm>
            <a:prstGeom prst="rect">
              <a:avLst/>
            </a:prstGeom>
            <a:ln w="3175">
              <a:solidFill>
                <a:schemeClr val="dk1">
                  <a:alpha val="66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en-US" sz="1600" b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1</a:t>
              </a:r>
              <a:r>
                <a:rPr lang="zh-CN" sz="1600" b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、如何在屏幕中判断刚喷进去的油滴带电，并判断带电极性？</a:t>
              </a:r>
              <a:endParaRPr lang="zh-CN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sz="1600" b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</a:t>
              </a:r>
              <a:r>
                <a:rPr lang="zh-CN" sz="1600" b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、怎样在众多的油滴中找到一颗合适的油滴？按什么规则寻找？</a:t>
              </a:r>
              <a:r>
                <a:rPr lang="en-US" sz="1600" b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3</a:t>
              </a:r>
              <a:r>
                <a:rPr lang="zh-CN" sz="1600" b="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、平衡法中，如何判断带电油滴已经处于平衡状态？</a:t>
              </a:r>
              <a:endParaRPr lang="zh-CN" altLang="en-US" sz="1600" b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41" y="5451"/>
              <a:ext cx="1008" cy="187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思</a:t>
              </a:r>
              <a:endParaRPr lang="zh-CN" altLang="en-US"/>
            </a:p>
            <a:p>
              <a:pPr algn="ctr"/>
              <a:r>
                <a:rPr lang="zh-CN" altLang="en-US"/>
                <a:t>考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7650" name="Rectangle 5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34937" y="1673225"/>
            <a:ext cx="5305425" cy="4175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 indent="457200"/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喷油，显微镜调焦</a:t>
            </a:r>
            <a:endParaRPr lang="zh-CN" altLang="zh-CN" sz="2000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34937" y="889000"/>
            <a:ext cx="5064125" cy="4191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 indent="457200"/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1. </a:t>
            </a:r>
            <a:r>
              <a:rPr lang="zh-CN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调节仪器</a:t>
            </a:r>
            <a:endParaRPr lang="zh-CN" altLang="zh-CN" sz="2000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34620" y="1308100"/>
            <a:ext cx="66592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 indent="457200"/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2. 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按下</a:t>
            </a:r>
            <a:r>
              <a:rPr lang="zh-CN" altLang="zh-CN" sz="2000" b="1" dirty="0">
                <a:solidFill>
                  <a:srgbClr val="002060"/>
                </a:solidFill>
                <a:sym typeface="+mn-ea"/>
              </a:rPr>
              <a:t>“工作”</a:t>
            </a:r>
            <a:r>
              <a:rPr lang="zh-CN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“平衡”，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预设平衡电压约</a:t>
            </a:r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400V</a:t>
            </a:r>
            <a:endParaRPr lang="zh-CN" altLang="zh-CN" sz="2000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34937" y="2079625"/>
            <a:ext cx="8745537" cy="14230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 indent="457200"/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4. 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选择油滴，一般</a:t>
            </a:r>
            <a:endParaRPr lang="en-US" altLang="zh-CN" sz="2000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marL="0" lvl="1" indent="45720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平衡电压</a:t>
            </a:r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 V-350 V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457200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匀速下落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 mm </a:t>
            </a:r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的时间约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10-30 s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457200">
              <a:lnSpc>
                <a:spcPct val="130000"/>
              </a:lnSpc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油滴的直径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屏幕上尺寸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不要太大，也不要太小。</a:t>
            </a:r>
            <a:endParaRPr lang="zh-CN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7975" y="3618230"/>
            <a:ext cx="5375910" cy="8534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5.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按“提升”使</a:t>
            </a:r>
            <a:r>
              <a:rPr lang="zh-CN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油滴到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“起始线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，调节平  </a:t>
            </a:r>
            <a:endParaRPr lang="zh-CN" altLang="zh-CN" sz="20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algn="just">
              <a:lnSpc>
                <a:spcPct val="130000"/>
              </a:lnSpc>
            </a:pPr>
            <a:r>
              <a:rPr lang="zh-CN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衡电压，使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静止</a:t>
            </a:r>
            <a:endParaRPr lang="zh-CN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9880" y="4697095"/>
            <a:ext cx="512699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6. 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按</a:t>
            </a:r>
            <a:r>
              <a:rPr lang="zh-CN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“</a:t>
            </a:r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0V</a:t>
            </a:r>
            <a:r>
              <a:rPr lang="zh-CN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”，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测</a:t>
            </a:r>
            <a:r>
              <a:rPr lang="zh-CN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tg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，按“确认”保存数据</a:t>
            </a:r>
            <a:endParaRPr lang="zh-CN" altLang="en-US" sz="2000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9880" y="5321300"/>
            <a:ext cx="3109913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7.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每颗油滴重复测量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2415" y="6014085"/>
            <a:ext cx="31083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8. 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测量</a:t>
            </a:r>
            <a:r>
              <a:rPr lang="en-US" altLang="zh-CN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颗</a:t>
            </a:r>
            <a:r>
              <a:rPr lang="zh-CN" altLang="en-US" sz="2000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不同油滴</a:t>
            </a:r>
            <a:endParaRPr lang="zh-CN" altLang="en-US" sz="2000" b="1" dirty="0">
              <a:solidFill>
                <a:srgbClr val="FF000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7661" name="文本框 10"/>
          <p:cNvSpPr txBox="1"/>
          <p:nvPr/>
        </p:nvSpPr>
        <p:spPr>
          <a:xfrm>
            <a:off x="522288" y="287338"/>
            <a:ext cx="4049712" cy="549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IMG_1448"/>
          <p:cNvPicPr>
            <a:picLocks noChangeAspect="1"/>
          </p:cNvPicPr>
          <p:nvPr/>
        </p:nvPicPr>
        <p:blipFill>
          <a:blip r:embed="rId1"/>
          <a:srcRect l="2758" t="17426" r="2295" b="25574"/>
          <a:stretch>
            <a:fillRect/>
          </a:stretch>
        </p:blipFill>
        <p:spPr>
          <a:xfrm>
            <a:off x="5758180" y="4196715"/>
            <a:ext cx="3307080" cy="2647950"/>
          </a:xfrm>
          <a:prstGeom prst="rect">
            <a:avLst/>
          </a:prstGeom>
        </p:spPr>
      </p:pic>
      <p:pic>
        <p:nvPicPr>
          <p:cNvPr id="6" name="图片 5" descr="IMG_1450"/>
          <p:cNvPicPr>
            <a:picLocks noChangeAspect="1"/>
          </p:cNvPicPr>
          <p:nvPr/>
        </p:nvPicPr>
        <p:blipFill>
          <a:blip r:embed="rId2"/>
          <a:srcRect l="326" t="39163" b="4940"/>
          <a:stretch>
            <a:fillRect/>
          </a:stretch>
        </p:blipFill>
        <p:spPr>
          <a:xfrm>
            <a:off x="6197600" y="836930"/>
            <a:ext cx="2867660" cy="248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  <p:bldP spid="16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259175"/>
            <a:ext cx="5878281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en-US" altLang="zh-CN" sz="12000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endParaRPr lang="en-US" altLang="zh-CN" sz="12000" strike="noStrike" noProof="1"/>
          </a:p>
          <a:p>
            <a:pPr fontAlgn="auto"/>
            <a:r>
              <a:rPr lang="en-US" altLang="zh-CN" sz="12000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FIVE</a:t>
            </a:r>
            <a:endParaRPr lang="en-US" altLang="zh-CN" sz="12000" strike="noStrike" noProof="1"/>
          </a:p>
        </p:txBody>
      </p:sp>
      <p:grpSp>
        <p:nvGrpSpPr>
          <p:cNvPr id="3" name="组合 2"/>
          <p:cNvGrpSpPr/>
          <p:nvPr/>
        </p:nvGrpSpPr>
        <p:grpSpPr>
          <a:xfrm>
            <a:off x="3665538" y="2220913"/>
            <a:ext cx="1812925" cy="2416175"/>
            <a:chOff x="4887549" y="1124584"/>
            <a:chExt cx="2416902" cy="2416902"/>
          </a:xfrm>
        </p:grpSpPr>
        <p:sp>
          <p:nvSpPr>
            <p:cNvPr id="28675" name="文本框 46"/>
            <p:cNvSpPr txBox="1"/>
            <p:nvPr/>
          </p:nvSpPr>
          <p:spPr>
            <a:xfrm>
              <a:off x="4887549" y="1178873"/>
              <a:ext cx="2416902" cy="19389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/>
              <a:r>
                <a:rPr lang="zh-CN" altLang="en-US" sz="6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数据处理</a:t>
              </a:r>
              <a:endPara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0"/>
            <a:ext cx="16335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7510463" y="0"/>
            <a:ext cx="16335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bldLvl="0" animBg="1"/>
      <p:bldP spid="1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2225" y="1102360"/>
          <a:ext cx="6516370" cy="300926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159510"/>
                <a:gridCol w="1381760"/>
                <a:gridCol w="1316990"/>
                <a:gridCol w="1337310"/>
                <a:gridCol w="1320800"/>
              </a:tblGrid>
              <a:tr h="1080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油滴</a:t>
                      </a:r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1</a:t>
                      </a:r>
                      <a:endParaRPr lang="en-US" altLang="zh-C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2</a:t>
                      </a:r>
                      <a:endParaRPr lang="en-US" altLang="zh-C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3</a:t>
                      </a:r>
                      <a:endParaRPr lang="en-US" altLang="zh-CN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4</a:t>
                      </a:r>
                      <a:endParaRPr lang="en-US" altLang="zh-CN" sz="2400"/>
                    </a:p>
                  </a:txBody>
                  <a:tcPr anchor="ctr"/>
                </a:tc>
              </a:tr>
              <a:tr h="643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tg(s)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en-US" altLang="zh-C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  <a:tr h="6426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平衡电压  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(V)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  <a:tr h="643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电量</a:t>
                      </a:r>
                      <a:r>
                        <a:rPr lang="en-US" altLang="zh-CN" sz="1800">
                          <a:sym typeface="+mn-ea"/>
                        </a:rPr>
                        <a:t>q(C)</a:t>
                      </a:r>
                      <a:endParaRPr lang="en-US" altLang="zh-C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300990" y="2238375"/>
            <a:ext cx="26352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32460" y="29591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【数据记录】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6538595" y="1102360"/>
          <a:ext cx="1320800" cy="300926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20800"/>
              </a:tblGrid>
              <a:tr h="1080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5</a:t>
                      </a:r>
                      <a:endParaRPr lang="en-US" altLang="zh-CN" sz="2400"/>
                    </a:p>
                  </a:txBody>
                  <a:tcPr anchor="ctr"/>
                </a:tc>
              </a:tr>
              <a:tr h="6432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  <a:tr h="642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  <a:tr h="6432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7859395" y="1102360"/>
          <a:ext cx="1320800" cy="300926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20800"/>
              </a:tblGrid>
              <a:tr h="10801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6</a:t>
                      </a:r>
                      <a:endParaRPr lang="en-US" altLang="zh-CN" sz="2400"/>
                    </a:p>
                  </a:txBody>
                  <a:tcPr anchor="ctr"/>
                </a:tc>
              </a:tr>
              <a:tr h="6432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  <a:tr h="642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  <a:tr h="6432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圆角矩形标注 2"/>
          <p:cNvSpPr/>
          <p:nvPr/>
        </p:nvSpPr>
        <p:spPr>
          <a:xfrm>
            <a:off x="2809875" y="53975"/>
            <a:ext cx="2244090" cy="632460"/>
          </a:xfrm>
          <a:prstGeom prst="wedgeRoundRectCallout">
            <a:avLst>
              <a:gd name="adj1" fmla="val -129485"/>
              <a:gd name="adj2" fmla="val 183534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每一个油滴测五次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！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文本框 10"/>
          <p:cNvSpPr txBox="1"/>
          <p:nvPr/>
        </p:nvSpPr>
        <p:spPr>
          <a:xfrm>
            <a:off x="522288" y="287338"/>
            <a:ext cx="4049712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数据处理要求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01013" y="6405563"/>
            <a:ext cx="1042987" cy="365125"/>
          </a:xfrm>
          <a:noFill/>
          <a:ln>
            <a:noFill/>
          </a:ln>
        </p:spPr>
        <p:txBody>
          <a:bodyPr lIns="91440" tIns="45720" rIns="91440" bIns="45720" anchor="ctr"/>
          <a:lstStyle/>
          <a:p>
            <a:pPr indent="0"/>
            <a:fld id="{9A0DB2DC-4C9A-4742-B13C-FB6460FD3503}" type="slidenum">
              <a:rPr lang="zh-CN" altLang="en-US">
                <a:latin typeface="Verdana" panose="020B0604030504040204" charset="0"/>
                <a:ea typeface="微软雅黑" panose="020B0503020204020204" pitchFamily="34" charset="-122"/>
              </a:rPr>
            </a:fld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3095" y="1111250"/>
            <a:ext cx="71932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l"/>
            <a:r>
              <a:rPr lang="en-US" altLang="zh-CN" sz="2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、分组</a:t>
            </a:r>
            <a:r>
              <a:rPr lang="zh-CN" altLang="en-US" sz="20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（共 </a:t>
            </a:r>
            <a:r>
              <a:rPr lang="en-US" altLang="zh-CN" sz="20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组）</a:t>
            </a:r>
            <a:r>
              <a:rPr lang="zh-CN" altLang="en-US" sz="2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：每组实验数据汇总，分工合作处理</a:t>
            </a:r>
            <a:endParaRPr lang="zh-CN" altLang="en-US" sz="20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3095" y="1692593"/>
            <a:ext cx="5424170" cy="13220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l">
              <a:lnSpc>
                <a:spcPct val="150000"/>
              </a:lnSpc>
            </a:pPr>
            <a:r>
              <a:rPr lang="en-US" altLang="zh-CN" sz="2000" dirty="0">
                <a:latin typeface="Verdana" panose="020B0604030504040204" charset="0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Verdana" panose="020B0604030504040204" charset="0"/>
                <a:ea typeface="微软雅黑" panose="020B0503020204020204" pitchFamily="34" charset="-122"/>
              </a:rPr>
              <a:t>、作图法、分组法、最小二乘法（参考论文）</a:t>
            </a:r>
            <a:endParaRPr lang="zh-CN" altLang="en-US" sz="2000" dirty="0">
              <a:latin typeface="Verdana" panose="020B0604030504040204" charset="0"/>
              <a:ea typeface="微软雅黑" panose="020B0503020204020204" pitchFamily="34" charset="-122"/>
            </a:endParaRPr>
          </a:p>
          <a:p>
            <a:pPr lvl="0" indent="0" algn="l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     ——</a:t>
            </a:r>
            <a:r>
              <a:rPr lang="zh-CN" altLang="en-US" sz="2000" dirty="0">
                <a:sym typeface="+mn-ea"/>
              </a:rPr>
              <a:t>多种方法结合处理数据</a:t>
            </a:r>
            <a:r>
              <a:rPr lang="zh-CN" sz="2000" dirty="0">
                <a:sym typeface="+mn-ea"/>
              </a:rPr>
              <a:t>求出</a:t>
            </a:r>
            <a:r>
              <a:rPr lang="en-US" altLang="zh-CN" sz="2000" dirty="0">
                <a:sym typeface="+mn-ea"/>
              </a:rPr>
              <a:t>e</a:t>
            </a:r>
            <a:endParaRPr lang="en-US" altLang="zh-CN" sz="2000" dirty="0">
              <a:latin typeface="Verdana" panose="020B0604030504040204" charset="0"/>
              <a:ea typeface="微软雅黑" panose="020B0503020204020204" pitchFamily="34" charset="-122"/>
            </a:endParaRPr>
          </a:p>
          <a:p>
            <a:pPr lvl="0" indent="0"/>
            <a:endParaRPr lang="en-US" altLang="zh-CN" sz="2000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3095" y="3014980"/>
            <a:ext cx="430530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sz="2000" dirty="0">
                <a:latin typeface="Verdana" panose="020B0604030504040204" charset="0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Verdana" panose="020B0604030504040204" charset="0"/>
                <a:ea typeface="微软雅黑" panose="020B0503020204020204" pitchFamily="34" charset="-122"/>
              </a:rPr>
              <a:t>、将</a:t>
            </a:r>
            <a:r>
              <a:rPr lang="en-US" altLang="zh-CN" sz="2000" dirty="0">
                <a:latin typeface="Verdana" panose="020B0604030504040204" charset="0"/>
                <a:ea typeface="微软雅黑" panose="020B0503020204020204" pitchFamily="34" charset="-122"/>
              </a:rPr>
              <a:t>e</a:t>
            </a:r>
            <a:r>
              <a:rPr lang="zh-CN" altLang="en-US" sz="2000" dirty="0">
                <a:latin typeface="Verdana" panose="020B0604030504040204" charset="0"/>
                <a:ea typeface="微软雅黑" panose="020B0503020204020204" pitchFamily="34" charset="-122"/>
              </a:rPr>
              <a:t>与公认值比较计算</a:t>
            </a:r>
            <a:r>
              <a:rPr lang="zh-CN" altLang="en-US" sz="2000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相对误差</a:t>
            </a:r>
            <a:r>
              <a:rPr lang="zh-CN" altLang="en-US" sz="2000" dirty="0">
                <a:latin typeface="Verdana" panose="020B0604030504040204" charset="0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29703" name="矩形 1"/>
          <p:cNvSpPr/>
          <p:nvPr/>
        </p:nvSpPr>
        <p:spPr>
          <a:xfrm>
            <a:off x="4847590" y="2922270"/>
            <a:ext cx="51835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3200" dirty="0">
                <a:solidFill>
                  <a:srgbClr val="333333"/>
                </a:solidFill>
                <a:latin typeface="Arial" panose="020B0604020202020204"/>
                <a:ea typeface="微软雅黑" panose="020B0503020204020204" pitchFamily="34" charset="-122"/>
              </a:rPr>
              <a:t>e</a:t>
            </a:r>
            <a:r>
              <a:rPr lang="zh-CN" altLang="en-US" sz="900" dirty="0">
                <a:solidFill>
                  <a:srgbClr val="333333"/>
                </a:solidFill>
                <a:latin typeface="Arial" panose="020B0604020202020204"/>
                <a:ea typeface="微软雅黑" panose="020B0503020204020204" pitchFamily="34" charset="-122"/>
              </a:rPr>
              <a:t>公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/>
                <a:ea typeface="微软雅黑" panose="020B0503020204020204" pitchFamily="34" charset="-122"/>
              </a:rPr>
              <a:t>=1.602176×10</a:t>
            </a:r>
            <a:r>
              <a:rPr lang="en-US" altLang="zh-CN" sz="2800" baseline="30000" dirty="0">
                <a:solidFill>
                  <a:srgbClr val="333333"/>
                </a:solidFill>
                <a:latin typeface="Arial" panose="020B0604020202020204"/>
                <a:ea typeface="微软雅黑" panose="020B0503020204020204" pitchFamily="34" charset="-122"/>
              </a:rPr>
              <a:t>-19</a:t>
            </a:r>
            <a:r>
              <a:rPr lang="en-US" altLang="zh-CN" sz="2800" i="1" baseline="30000" dirty="0">
                <a:solidFill>
                  <a:srgbClr val="333333"/>
                </a:solidFill>
                <a:latin typeface="Arial" panose="020B0604020202020204"/>
                <a:ea typeface="微软雅黑" panose="020B0503020204020204" pitchFamily="34" charset="-122"/>
              </a:rPr>
              <a:t> </a:t>
            </a:r>
            <a:r>
              <a:rPr lang="en-US" altLang="zh-CN" sz="2800" i="1" dirty="0">
                <a:solidFill>
                  <a:srgbClr val="333333"/>
                </a:solidFill>
                <a:latin typeface="Arial" panose="020B0604020202020204"/>
                <a:ea typeface="微软雅黑" panose="020B0503020204020204" pitchFamily="34" charset="-122"/>
              </a:rPr>
              <a:t>C</a:t>
            </a:r>
            <a:endParaRPr lang="en-US" altLang="zh-CN" sz="2800" i="1" dirty="0">
              <a:solidFill>
                <a:srgbClr val="333333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文本框 5"/>
          <p:cNvSpPr txBox="1"/>
          <p:nvPr/>
        </p:nvSpPr>
        <p:spPr>
          <a:xfrm>
            <a:off x="621983" y="162243"/>
            <a:ext cx="2224087" cy="706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黑体" panose="02010609060101010101" charset="-122"/>
              </a:rPr>
              <a:t>预习提问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/>
        </p:nvSpPr>
        <p:spPr>
          <a:xfrm>
            <a:off x="102235" y="1133475"/>
            <a:ext cx="9112250" cy="49053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+mn-cs"/>
                <a:sym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+mn-cs"/>
                <a:sym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+mn-cs"/>
                <a:sym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+mn-cs"/>
                <a:sym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sz="2800" kern="1200" dirty="0">
                <a:latin typeface="黑体" panose="02010609060101010101" charset="-122"/>
                <a:ea typeface="黑体" panose="02010609060101010101" charset="-122"/>
                <a:cs typeface="+mn-cs"/>
                <a:sym typeface="Arial" panose="020B0604020202020204" pitchFamily="34" charset="0"/>
              </a:rPr>
              <a:t>1</a:t>
            </a:r>
            <a:r>
              <a:rPr lang="zh-CN" altLang="en-US" sz="2800" kern="1200" dirty="0">
                <a:latin typeface="黑体" panose="02010609060101010101" charset="-122"/>
                <a:ea typeface="黑体" panose="02010609060101010101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dirty="0">
                <a:latin typeface="黑体" panose="02010609060101010101" charset="-122"/>
                <a:sym typeface="Arial" panose="020B0604020202020204" pitchFamily="34" charset="0"/>
              </a:rPr>
              <a:t>密立根油滴法的研究成果？</a:t>
            </a:r>
            <a:endParaRPr lang="zh-CN" altLang="en-US" sz="2800" dirty="0">
              <a:latin typeface="黑体" panose="02010609060101010101" charset="-122"/>
              <a:sym typeface="Arial" panose="020B0604020202020204" pitchFamily="34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800" kern="1200" dirty="0">
                <a:latin typeface="黑体" panose="02010609060101010101" charset="-122"/>
                <a:ea typeface="黑体" panose="02010609060101010101" charset="-122"/>
                <a:cs typeface="+mn-cs"/>
                <a:sym typeface="Arial" panose="020B0604020202020204" pitchFamily="34" charset="0"/>
              </a:rPr>
              <a:t>2</a:t>
            </a:r>
            <a:r>
              <a:rPr lang="zh-CN" altLang="en-US" sz="2800" kern="1200" dirty="0">
                <a:latin typeface="黑体" panose="02010609060101010101" charset="-122"/>
                <a:ea typeface="黑体" panose="02010609060101010101" charset="-122"/>
                <a:cs typeface="+mn-cs"/>
                <a:sym typeface="Arial" panose="020B0604020202020204" pitchFamily="34" charset="0"/>
              </a:rPr>
              <a:t>、</a:t>
            </a:r>
            <a:r>
              <a:rPr lang="zh-CN" altLang="en-US" sz="2800" dirty="0">
                <a:latin typeface="黑体" panose="02010609060101010101" charset="-122"/>
                <a:sym typeface="Arial" panose="020B0604020202020204" pitchFamily="34" charset="0"/>
              </a:rPr>
              <a:t>测油滴所带电量的</a:t>
            </a:r>
            <a:r>
              <a:rPr lang="zh-CN" altLang="en-US" sz="2800">
                <a:latin typeface="黑体" panose="02010609060101010101" charset="-122"/>
                <a:sym typeface="Arial" panose="020B0604020202020204" pitchFamily="34" charset="0"/>
              </a:rPr>
              <a:t>方法</a:t>
            </a:r>
            <a:r>
              <a:rPr lang="zh-CN" altLang="en-US" sz="2800" smtClean="0">
                <a:latin typeface="黑体" panose="02010609060101010101" charset="-122"/>
                <a:sym typeface="Arial" panose="020B0604020202020204" pitchFamily="34" charset="0"/>
              </a:rPr>
              <a:t>？实验过程中待测物理量为？</a:t>
            </a:r>
            <a:endParaRPr lang="zh-CN" altLang="en-US" sz="2800" dirty="0">
              <a:latin typeface="黑体" panose="02010609060101010101" charset="-122"/>
              <a:sym typeface="Arial" panose="020B0604020202020204" pitchFamily="34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2800" kern="1200" dirty="0">
                <a:latin typeface="黑体" panose="02010609060101010101" charset="-122"/>
                <a:ea typeface="黑体" panose="02010609060101010101" charset="-122"/>
                <a:cs typeface="+mn-cs"/>
                <a:sym typeface="Arial" panose="020B0604020202020204" pitchFamily="34" charset="0"/>
              </a:rPr>
              <a:t>3</a:t>
            </a:r>
            <a:r>
              <a:rPr lang="zh-CN" altLang="en-US" sz="2800" kern="1200" dirty="0" smtClean="0">
                <a:latin typeface="黑体" panose="02010609060101010101" charset="-122"/>
                <a:ea typeface="黑体" panose="02010609060101010101" charset="-122"/>
                <a:cs typeface="+mn-cs"/>
                <a:sym typeface="Arial" panose="020B0604020202020204" pitchFamily="34" charset="0"/>
              </a:rPr>
              <a:t>、是否可以用蒸馏水</a:t>
            </a:r>
            <a:r>
              <a:rPr lang="zh-CN" altLang="en-US" sz="2800" kern="1200" dirty="0">
                <a:latin typeface="黑体" panose="02010609060101010101" charset="-122"/>
                <a:ea typeface="黑体" panose="02010609060101010101" charset="-122"/>
                <a:cs typeface="+mn-cs"/>
                <a:sym typeface="Arial" panose="020B0604020202020204" pitchFamily="34" charset="0"/>
              </a:rPr>
              <a:t>代替钟表</a:t>
            </a:r>
            <a:r>
              <a:rPr lang="zh-CN" altLang="en-US" sz="2800" kern="1200" dirty="0" smtClean="0">
                <a:latin typeface="黑体" panose="02010609060101010101" charset="-122"/>
                <a:ea typeface="黑体" panose="02010609060101010101" charset="-122"/>
                <a:cs typeface="+mn-cs"/>
                <a:sym typeface="Arial" panose="020B0604020202020204" pitchFamily="34" charset="0"/>
              </a:rPr>
              <a:t>油进行实验？为什么？</a:t>
            </a:r>
            <a:endParaRPr lang="zh-CN" altLang="en-US" sz="2800" kern="1200" dirty="0" smtClean="0">
              <a:latin typeface="黑体" panose="02010609060101010101" charset="-122"/>
              <a:ea typeface="黑体" panose="02010609060101010101" charset="-122"/>
              <a:cs typeface="+mn-cs"/>
              <a:sym typeface="Arial" panose="020B0604020202020204" pitchFamily="34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zh-CN" altLang="en-US" sz="2800" kern="1200" dirty="0" smtClean="0">
              <a:latin typeface="黑体" panose="02010609060101010101" charset="-122"/>
              <a:ea typeface="黑体" panose="02010609060101010101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6"/>
          <p:cNvSpPr/>
          <p:nvPr/>
        </p:nvSpPr>
        <p:spPr>
          <a:xfrm>
            <a:off x="1476375" y="116523"/>
            <a:ext cx="61912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>
            <a:spAutoFit/>
          </a:bodyPr>
          <a:lstStyle/>
          <a:p>
            <a:pPr lvl="0" indent="0" algn="ctr" defTabSz="914400" eaLnBrk="0" hangingPunct="0"/>
            <a:r>
              <a:rPr lang="zh-CN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作图法</a:t>
            </a:r>
            <a:endParaRPr lang="zh-CN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2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30723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30724" name="矩形 8"/>
          <p:cNvSpPr/>
          <p:nvPr/>
        </p:nvSpPr>
        <p:spPr>
          <a:xfrm>
            <a:off x="107950" y="948690"/>
            <a:ext cx="58118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>
              <a:lnSpc>
                <a:spcPct val="150000"/>
              </a:lnSpc>
              <a:buFont typeface="宋体" panose="02010600030101010101" pitchFamily="2" charset="-122"/>
              <a:buAutoNum type="arabicPeriod"/>
            </a:pPr>
            <a:r>
              <a:rPr lang="zh-CN" altLang="zh-CN" sz="16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测得各油滴所带的电荷</a:t>
            </a:r>
            <a:r>
              <a:rPr lang="en-US" altLang="zh-CN" sz="16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q</a:t>
            </a:r>
            <a:r>
              <a:rPr lang="en-US" altLang="zh-CN" sz="1600" b="1" baseline="-25000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i</a:t>
            </a:r>
            <a:r>
              <a:rPr lang="zh-CN" altLang="zh-CN" sz="1600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；</a:t>
            </a:r>
            <a:endParaRPr lang="zh-CN" altLang="zh-CN" sz="1600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pic>
        <p:nvPicPr>
          <p:cNvPr id="111707" name="Picture 91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60" y="1219459"/>
            <a:ext cx="32956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矩形 111679"/>
          <p:cNvSpPr/>
          <p:nvPr/>
        </p:nvSpPr>
        <p:spPr>
          <a:xfrm>
            <a:off x="107950" y="1530350"/>
            <a:ext cx="5403850" cy="46266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0" indent="-342900" algn="just" fontAlgn="base">
              <a:lnSpc>
                <a:spcPct val="130000"/>
              </a:lnSpc>
              <a:spcAft>
                <a:spcPts val="1200"/>
              </a:spcAft>
              <a:buFont typeface="宋体" panose="02010600030101010101" pitchFamily="2" charset="-122"/>
              <a:buAutoNum type="arabicPeriod" startAt="2"/>
            </a:pP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画坐标轴，横轴为整数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n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，纵轴为电量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q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；</a:t>
            </a:r>
            <a:endParaRPr lang="zh-CN" altLang="zh-CN" sz="1600" b="1" strike="noStrike" noProof="1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marL="342900" lvl="0" indent="-342900" algn="just" fontAlgn="base">
              <a:lnSpc>
                <a:spcPct val="130000"/>
              </a:lnSpc>
              <a:spcAft>
                <a:spcPts val="1200"/>
              </a:spcAft>
              <a:buFont typeface="宋体" panose="02010600030101010101" pitchFamily="2" charset="-122"/>
              <a:buAutoNum type="arabicPeriod" startAt="2"/>
            </a:pP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在横轴上等间距的标出各坐标点（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3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，⋯整数），并通过这些点作垂线；</a:t>
            </a:r>
            <a:endParaRPr lang="zh-CN" altLang="zh-CN" sz="1600" b="1" strike="noStrike" noProof="1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marL="342900" lvl="0" indent="-342900" algn="just" fontAlgn="base">
              <a:lnSpc>
                <a:spcPct val="130000"/>
              </a:lnSpc>
              <a:spcAft>
                <a:spcPts val="1200"/>
              </a:spcAft>
              <a:buFont typeface="宋体" panose="02010600030101010101" pitchFamily="2" charset="-122"/>
              <a:buAutoNum type="arabicPeriod" startAt="2"/>
            </a:pP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在纵轴上标出（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q</a:t>
            </a:r>
            <a:r>
              <a:rPr lang="en-US" altLang="zh-CN" sz="1600" b="1" strike="noStrike" baseline="-25000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1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 , q</a:t>
            </a:r>
            <a:r>
              <a:rPr lang="en-US" altLang="zh-CN" sz="1600" b="1" strike="noStrike" baseline="-25000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2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 , q</a:t>
            </a:r>
            <a:r>
              <a:rPr lang="en-US" altLang="zh-CN" sz="1600" b="1" strike="noStrike" baseline="-25000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3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，⋯）的坐标位置，然后通过这些点作水平直线，形成一个网状图；</a:t>
            </a:r>
            <a:endParaRPr lang="zh-CN" altLang="zh-CN" sz="1600" b="1" strike="noStrike" noProof="1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marL="342900" lvl="0" indent="-342900" algn="just" fontAlgn="base">
              <a:lnSpc>
                <a:spcPct val="130000"/>
              </a:lnSpc>
              <a:spcAft>
                <a:spcPts val="1200"/>
              </a:spcAft>
              <a:buFont typeface="宋体" panose="02010600030101010101" pitchFamily="2" charset="-122"/>
              <a:buAutoNum type="arabicPeriod" startAt="2"/>
            </a:pP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假设电荷量最少的油滴中的电荷量子数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n =1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，连接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oa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 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两点画出一条直线，检查与其余几条水平线各相交点</a:t>
            </a:r>
            <a:endParaRPr lang="zh-CN" altLang="zh-CN" sz="1600" b="1" strike="noStrike" noProof="1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marL="342900" lvl="0" indent="-342900" algn="just" fontAlgn="base">
              <a:lnSpc>
                <a:spcPct val="130000"/>
              </a:lnSpc>
              <a:spcAft>
                <a:spcPts val="1200"/>
              </a:spcAft>
              <a:buFont typeface="宋体" panose="02010600030101010101" pitchFamily="2" charset="-122"/>
              <a:buAutoNum type="arabicPeriod" startAt="2"/>
            </a:pP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再假设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n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＝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3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…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 然后依次连接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ob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oc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…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，再检查各个相交点情况。实验表明，总会画出一条直线，如直线</a:t>
            </a:r>
            <a:r>
              <a:rPr lang="en-US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oc</a:t>
            </a:r>
            <a:r>
              <a:rPr lang="zh-CN" altLang="zh-CN" sz="16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，它与各条水平线都有一个交点，这些交点与各水平线和垂直线的交点非常逼近或重合。</a:t>
            </a:r>
            <a:endParaRPr lang="en-US" altLang="zh-CN" sz="1600" b="1" strike="noStrike" noProof="1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lvl="0" fontAlgn="base">
              <a:spcAft>
                <a:spcPts val="1200"/>
              </a:spcAft>
              <a:buFont typeface="宋体" panose="02010600030101010101" pitchFamily="2" charset="-122"/>
            </a:pPr>
            <a:endParaRPr lang="zh-CN" altLang="en-US" sz="1600" b="1" strike="noStrike" noProof="1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30727" name="文本框 1"/>
          <p:cNvSpPr txBox="1"/>
          <p:nvPr/>
        </p:nvSpPr>
        <p:spPr>
          <a:xfrm>
            <a:off x="7077075" y="1408748"/>
            <a:ext cx="1230313" cy="5222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sz="2800" b="1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q=ne</a:t>
            </a:r>
            <a:endParaRPr lang="en-US" altLang="zh-CN" sz="2800" b="1">
              <a:solidFill>
                <a:srgbClr val="FF000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82" name="矩形 111679"/>
          <p:cNvSpPr/>
          <p:nvPr/>
        </p:nvSpPr>
        <p:spPr>
          <a:xfrm>
            <a:off x="144780" y="1091565"/>
            <a:ext cx="8854440" cy="2768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fontAlgn="base">
              <a:lnSpc>
                <a:spcPct val="150000"/>
              </a:lnSpc>
              <a:spcAft>
                <a:spcPts val="1200"/>
              </a:spcAft>
              <a:buFont typeface="宋体" panose="02010600030101010101" pitchFamily="2" charset="-122"/>
            </a:pPr>
            <a:r>
              <a:rPr lang="en-US" altLang="zh-CN" sz="24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1. </a:t>
            </a:r>
            <a:r>
              <a:rPr lang="zh-CN" altLang="en-US" sz="24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分组法：</a:t>
            </a:r>
            <a:endParaRPr lang="zh-CN" altLang="en-US" sz="2400" b="1" strike="noStrike" noProof="1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lvl="0" fontAlgn="base">
              <a:lnSpc>
                <a:spcPct val="150000"/>
              </a:lnSpc>
              <a:spcAft>
                <a:spcPts val="1200"/>
              </a:spcAft>
              <a:buFont typeface="宋体" panose="02010600030101010101" pitchFamily="2" charset="-122"/>
            </a:pPr>
            <a:r>
              <a:rPr lang="zh-CN" altLang="en-US" sz="24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    将相同电荷数的油滴分为一组，每组油滴电量求平均值；</a:t>
            </a:r>
            <a:endParaRPr lang="zh-CN" altLang="en-US" sz="2400" b="1" strike="noStrike" noProof="1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lvl="0" fontAlgn="base">
              <a:lnSpc>
                <a:spcPct val="150000"/>
              </a:lnSpc>
              <a:spcAft>
                <a:spcPts val="1200"/>
              </a:spcAft>
              <a:buFont typeface="宋体" panose="02010600030101010101" pitchFamily="2" charset="-122"/>
            </a:pPr>
            <a:r>
              <a:rPr lang="en-US" altLang="zh-CN" sz="24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2. </a:t>
            </a:r>
            <a:r>
              <a:rPr lang="zh-CN" altLang="en-US" sz="24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作图法和最小二乘法：</a:t>
            </a:r>
            <a:endParaRPr lang="zh-CN" altLang="en-US" sz="2400" b="1" strike="noStrike" noProof="1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lvl="0" fontAlgn="base">
              <a:lnSpc>
                <a:spcPct val="150000"/>
              </a:lnSpc>
              <a:spcAft>
                <a:spcPts val="1200"/>
              </a:spcAft>
              <a:buFont typeface="宋体" panose="02010600030101010101" pitchFamily="2" charset="-122"/>
            </a:pPr>
            <a:r>
              <a:rPr lang="zh-CN" altLang="en-US" sz="2400" b="1" strike="noStrike" noProof="1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    用作图法继续处理数据，用最小二乘法拟合最佳直线</a:t>
            </a:r>
            <a:endParaRPr lang="zh-CN" altLang="en-US" sz="2400" b="1" strike="noStrike" noProof="1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30721" name="Rectangle 6"/>
          <p:cNvSpPr/>
          <p:nvPr/>
        </p:nvSpPr>
        <p:spPr>
          <a:xfrm>
            <a:off x="1476375" y="116523"/>
            <a:ext cx="619125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>
            <a:spAutoFit/>
          </a:bodyPr>
          <a:p>
            <a:pPr lvl="0" indent="0" algn="ctr" defTabSz="914400" eaLnBrk="0" hangingPunct="0"/>
            <a:r>
              <a:rPr lang="zh-CN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多法结合</a:t>
            </a:r>
            <a:endParaRPr lang="zh-CN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72690" y="4199255"/>
            <a:ext cx="41243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标题 1"/>
          <p:cNvSpPr>
            <a:spLocks noGrp="1"/>
          </p:cNvSpPr>
          <p:nvPr/>
        </p:nvSpPr>
        <p:spPr>
          <a:xfrm>
            <a:off x="629920" y="329248"/>
            <a:ext cx="7308850" cy="57626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>
              <a:lnSpc>
                <a:spcPct val="90000"/>
              </a:lnSpc>
            </a:pPr>
            <a:r>
              <a:rPr lang="zh-CN" altLang="en-US" sz="3100" b="1" dirty="0">
                <a:solidFill>
                  <a:srgbClr val="0383A3"/>
                </a:solidFill>
                <a:latin typeface="Arial" panose="020B0604020202020204" pitchFamily="34" charset="0"/>
                <a:ea typeface="黑体" panose="02010609060101010101" charset="-122"/>
              </a:rPr>
              <a:t>下次实验预习</a:t>
            </a:r>
            <a:endParaRPr lang="en-US" altLang="x-none" sz="3100" b="1" dirty="0">
              <a:solidFill>
                <a:srgbClr val="0383A3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4098" name="矩形 4"/>
          <p:cNvSpPr>
            <a:spLocks noChangeArrowheads="1"/>
          </p:cNvSpPr>
          <p:nvPr/>
        </p:nvSpPr>
        <p:spPr bwMode="auto">
          <a:xfrm>
            <a:off x="44450" y="1238250"/>
            <a:ext cx="9140825" cy="439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3200" b="1">
                <a:solidFill>
                  <a:schemeClr val="tx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800" b="1">
                <a:solidFill>
                  <a:schemeClr val="hlink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b="1">
                <a:solidFill>
                  <a:schemeClr val="folHlink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b="1">
                <a:solidFill>
                  <a:schemeClr val="accent2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accent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accent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accent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accent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chemeClr val="accent1"/>
                </a:solidFill>
                <a:latin typeface="Tahoma" panose="020B0604030504040204" pitchFamily="34" charset="0"/>
                <a:ea typeface="幼圆" panose="02010509060101010101" pitchFamily="49" charset="-122"/>
              </a:defRPr>
            </a:lvl9pPr>
          </a:lstStyle>
          <a:p>
            <a:pPr lvl="0">
              <a:lnSpc>
                <a:spcPct val="170000"/>
              </a:lnSpc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实验内容 </a:t>
            </a:r>
            <a:r>
              <a:rPr lang="zh-CN" altLang="en-US" sz="2400" dirty="0">
                <a:latin typeface="+mn-ea"/>
                <a:ea typeface="+mn-ea"/>
              </a:rPr>
              <a:t>：</a:t>
            </a:r>
            <a:r>
              <a:rPr lang="en-US" altLang="zh-CN" sz="2400" dirty="0">
                <a:latin typeface="+mn-ea"/>
                <a:ea typeface="+mn-ea"/>
              </a:rPr>
              <a:t> 实验5.6   </a:t>
            </a:r>
            <a:r>
              <a:rPr lang="zh-CN" altLang="zh-CN" sz="2400" dirty="0">
                <a:latin typeface="+mn-ea"/>
                <a:ea typeface="+mn-ea"/>
              </a:rPr>
              <a:t>三用表的设计、制作与校正</a:t>
            </a:r>
            <a:endParaRPr lang="en-US" altLang="zh-CN" sz="2400" dirty="0">
              <a:latin typeface="+mn-ea"/>
              <a:ea typeface="+mn-ea"/>
            </a:endParaRPr>
          </a:p>
          <a:p>
            <a:pPr lvl="0">
              <a:lnSpc>
                <a:spcPct val="170000"/>
              </a:lnSpc>
              <a:buNone/>
            </a:pP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地点</a:t>
            </a:r>
            <a:r>
              <a:rPr lang="zh-CN" altLang="zh-CN" sz="2400" dirty="0" smtClean="0">
                <a:latin typeface="+mn-ea"/>
                <a:ea typeface="+mn-ea"/>
              </a:rPr>
              <a:t>：</a:t>
            </a:r>
            <a:r>
              <a:rPr lang="en-US" altLang="zh-CN" sz="2400" dirty="0" smtClean="0">
                <a:latin typeface="+mn-ea"/>
                <a:ea typeface="+mn-ea"/>
              </a:rPr>
              <a:t>DS1418  </a:t>
            </a:r>
            <a:endParaRPr lang="zh-CN" altLang="zh-CN" sz="2400" dirty="0">
              <a:latin typeface="+mn-ea"/>
              <a:ea typeface="+mn-ea"/>
            </a:endParaRPr>
          </a:p>
          <a:p>
            <a:pPr lvl="0">
              <a:lnSpc>
                <a:spcPct val="170000"/>
              </a:lnSpc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预习内容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0">
              <a:lnSpc>
                <a:spcPct val="170000"/>
              </a:lnSpc>
              <a:buFont typeface="+mj-lt"/>
              <a:buNone/>
            </a:pPr>
            <a:r>
              <a:rPr lang="en-US" altLang="zh-CN" sz="2000" dirty="0" smtClean="0">
                <a:latin typeface="+mn-ea"/>
                <a:ea typeface="+mn-ea"/>
              </a:rPr>
              <a:t>1. </a:t>
            </a:r>
            <a:r>
              <a:rPr lang="zh-CN" altLang="zh-CN" sz="2000" dirty="0" smtClean="0">
                <a:latin typeface="+mn-ea"/>
                <a:ea typeface="+mn-ea"/>
              </a:rPr>
              <a:t>电表内阻测量原理、测量操作方法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b="0" dirty="0" smtClean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该内容</a:t>
            </a:r>
            <a:r>
              <a:rPr lang="zh-CN" altLang="en-US" sz="2000" b="0" dirty="0" smtClean="0">
                <a:solidFill>
                  <a:srgbClr val="FF0000"/>
                </a:solidFill>
                <a:latin typeface="+mn-ea"/>
                <a:ea typeface="+mn-ea"/>
              </a:rPr>
              <a:t>不需写至预习报告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zh-CN" altLang="en-US" sz="2000" dirty="0" smtClean="0">
              <a:latin typeface="+mn-ea"/>
              <a:ea typeface="+mn-ea"/>
            </a:endParaRPr>
          </a:p>
          <a:p>
            <a:pPr lvl="0">
              <a:lnSpc>
                <a:spcPct val="170000"/>
              </a:lnSpc>
              <a:buFont typeface="+mj-lt"/>
              <a:buNone/>
            </a:pPr>
            <a:r>
              <a:rPr lang="en-US" altLang="zh-CN" sz="2000" dirty="0" smtClean="0">
                <a:latin typeface="+mn-ea"/>
                <a:ea typeface="+mn-ea"/>
              </a:rPr>
              <a:t>2. </a:t>
            </a:r>
            <a:r>
              <a:rPr lang="zh-CN" altLang="en-US" sz="2000" dirty="0" smtClean="0">
                <a:latin typeface="+mn-ea"/>
                <a:ea typeface="+mn-ea"/>
              </a:rPr>
              <a:t>理解</a:t>
            </a:r>
            <a:r>
              <a:rPr lang="zh-CN" altLang="zh-CN" sz="2000" dirty="0" smtClean="0">
                <a:latin typeface="+mn-ea"/>
                <a:ea typeface="+mn-ea"/>
              </a:rPr>
              <a:t>三用电表的原理</a:t>
            </a:r>
            <a:r>
              <a:rPr lang="zh-CN" altLang="en-US" sz="2000" dirty="0" smtClean="0">
                <a:latin typeface="+mn-ea"/>
                <a:ea typeface="+mn-ea"/>
              </a:rPr>
              <a:t>，列式计算电流表、电压表电阻值 </a:t>
            </a:r>
            <a:r>
              <a:rPr lang="en-US" altLang="zh-CN" sz="2000" dirty="0" smtClean="0">
                <a:latin typeface="+mn-ea"/>
                <a:ea typeface="+mn-ea"/>
              </a:rPr>
              <a:t>R</a:t>
            </a:r>
            <a:r>
              <a:rPr lang="en-US" altLang="zh-CN" sz="2000" baseline="-25000" dirty="0" smtClean="0">
                <a:latin typeface="+mn-ea"/>
                <a:ea typeface="+mn-ea"/>
              </a:rPr>
              <a:t>1</a:t>
            </a:r>
            <a:r>
              <a:rPr lang="en-US" altLang="zh-CN" sz="2000" dirty="0" smtClean="0">
                <a:latin typeface="+mn-ea"/>
                <a:ea typeface="+mn-ea"/>
              </a:rPr>
              <a:t>—R</a:t>
            </a:r>
            <a:r>
              <a:rPr lang="en-US" altLang="zh-CN" sz="2000" baseline="-25000" dirty="0" smtClean="0">
                <a:latin typeface="+mn-ea"/>
                <a:ea typeface="+mn-ea"/>
              </a:rPr>
              <a:t>6</a:t>
            </a:r>
            <a:r>
              <a:rPr lang="zh-CN" altLang="en-US" sz="2000" baseline="-25000" dirty="0" smtClean="0">
                <a:latin typeface="+mn-ea"/>
                <a:ea typeface="+mn-ea"/>
              </a:rPr>
              <a:t>，</a:t>
            </a:r>
            <a:r>
              <a:rPr lang="zh-CN" sz="2000" dirty="0" smtClean="0">
                <a:latin typeface="+mn-ea"/>
                <a:ea typeface="+mn-ea"/>
                <a:sym typeface="+mn-ea"/>
              </a:rPr>
              <a:t>欧姆表电阻值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R</a:t>
            </a:r>
            <a:r>
              <a:rPr lang="en-US" altLang="zh-CN" sz="2000" baseline="-25000" dirty="0" smtClean="0">
                <a:latin typeface="+mn-ea"/>
                <a:ea typeface="+mn-ea"/>
                <a:sym typeface="+mn-ea"/>
              </a:rPr>
              <a:t>7</a:t>
            </a:r>
            <a:r>
              <a:rPr lang="zh-CN" altLang="en-US" sz="2000" baseline="-25000" dirty="0" smtClean="0">
                <a:latin typeface="+mn-ea"/>
                <a:ea typeface="+mn-ea"/>
                <a:sym typeface="+mn-ea"/>
              </a:rPr>
              <a:t>、</a:t>
            </a:r>
            <a:r>
              <a:rPr lang="en-US" altLang="zh-CN" sz="2000" dirty="0" smtClean="0">
                <a:latin typeface="+mn-ea"/>
                <a:ea typeface="+mn-ea"/>
                <a:sym typeface="+mn-ea"/>
              </a:rPr>
              <a:t>R</a:t>
            </a:r>
            <a:r>
              <a:rPr lang="en-US" altLang="zh-CN" sz="2000" baseline="-25000" dirty="0" smtClean="0">
                <a:latin typeface="+mn-ea"/>
                <a:ea typeface="+mn-ea"/>
                <a:sym typeface="+mn-ea"/>
              </a:rPr>
              <a:t>8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en-US" altLang="zh-CN" sz="2000" dirty="0" smtClean="0">
                <a:latin typeface="+mn-ea"/>
                <a:ea typeface="+mn-ea"/>
              </a:rPr>
              <a:t> </a:t>
            </a:r>
            <a:r>
              <a:rPr lang="zh-CN" altLang="en-US" sz="2000" dirty="0" smtClean="0">
                <a:latin typeface="+mn-ea"/>
                <a:ea typeface="+mn-ea"/>
              </a:rPr>
              <a:t>已知</a:t>
            </a:r>
            <a:r>
              <a:rPr lang="en-US" altLang="zh-CN" sz="2000" dirty="0" err="1" smtClean="0">
                <a:latin typeface="+mn-ea"/>
                <a:ea typeface="+mn-ea"/>
              </a:rPr>
              <a:t>Ig</a:t>
            </a:r>
            <a:r>
              <a:rPr lang="en-US" altLang="zh-CN" sz="2000" dirty="0" smtClean="0">
                <a:latin typeface="+mn-ea"/>
                <a:ea typeface="+mn-ea"/>
              </a:rPr>
              <a:t>=100μA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en-US" altLang="zh-CN" sz="2000" dirty="0" err="1" smtClean="0">
                <a:latin typeface="+mn-ea"/>
                <a:ea typeface="+mn-ea"/>
              </a:rPr>
              <a:t>Rg</a:t>
            </a:r>
            <a:r>
              <a:rPr lang="en-US" altLang="zh-CN" sz="2000" dirty="0" smtClean="0">
                <a:latin typeface="+mn-ea"/>
                <a:ea typeface="+mn-ea"/>
              </a:rPr>
              <a:t>=</a:t>
            </a:r>
            <a:r>
              <a:rPr sz="2000" dirty="0" smtClean="0">
                <a:latin typeface="+mn-ea"/>
                <a:ea typeface="+mn-ea"/>
              </a:rPr>
              <a:t>2300 Ω</a:t>
            </a:r>
            <a:r>
              <a:rPr lang="zh-CN" sz="2000" dirty="0" smtClean="0">
                <a:latin typeface="+mn-ea"/>
                <a:ea typeface="+mn-ea"/>
              </a:rPr>
              <a:t>或</a:t>
            </a:r>
            <a:r>
              <a:rPr lang="en-US" altLang="zh-CN" sz="2000" dirty="0" smtClean="0">
                <a:latin typeface="+mn-ea"/>
                <a:ea typeface="+mn-ea"/>
              </a:rPr>
              <a:t>1500</a:t>
            </a:r>
            <a:r>
              <a:rPr sz="2000" dirty="0" smtClean="0">
                <a:latin typeface="+mn-ea"/>
                <a:ea typeface="+mn-ea"/>
                <a:sym typeface="+mn-ea"/>
              </a:rPr>
              <a:t> Ω</a:t>
            </a:r>
            <a:r>
              <a:rPr lang="zh-CN" sz="2000" dirty="0" smtClean="0">
                <a:latin typeface="+mn-ea"/>
                <a:ea typeface="+mn-ea"/>
              </a:rPr>
              <a:t>）</a:t>
            </a:r>
            <a:endParaRPr lang="zh-CN" sz="2000" dirty="0" smtClean="0">
              <a:latin typeface="+mn-ea"/>
              <a:ea typeface="+mn-ea"/>
            </a:endParaRPr>
          </a:p>
          <a:p>
            <a:pPr lvl="0">
              <a:lnSpc>
                <a:spcPct val="170000"/>
              </a:lnSpc>
              <a:buFont typeface="+mj-lt"/>
              <a:buNone/>
            </a:pPr>
            <a:r>
              <a:rPr lang="en-US" altLang="zh-CN" sz="2000" dirty="0" smtClean="0">
                <a:latin typeface="+mn-ea"/>
                <a:ea typeface="+mn-ea"/>
              </a:rPr>
              <a:t>3. </a:t>
            </a:r>
            <a:r>
              <a:rPr lang="zh-CN" altLang="en-US" sz="2000" dirty="0" smtClean="0">
                <a:latin typeface="+mn-ea"/>
                <a:ea typeface="+mn-ea"/>
              </a:rPr>
              <a:t>如何校正组装的电流表、电压表？校正电路图？</a:t>
            </a:r>
            <a:endParaRPr lang="zh-CN" altLang="en-US" sz="2000" dirty="0" smtClean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3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538538" y="2592388"/>
            <a:ext cx="2066925" cy="1277937"/>
          </a:xfrm>
        </p:spPr>
        <p:txBody>
          <a:bodyPr lIns="91440" tIns="45720" rIns="91440" bIns="45720" anchor="ctr"/>
          <a:lstStyle/>
          <a:p>
            <a:pPr defTabSz="914400"/>
            <a:r>
              <a:rPr lang="en-US" altLang="zh-CN" kern="1200">
                <a:latin typeface="+mj-lt"/>
                <a:ea typeface="+mj-ea"/>
                <a:cs typeface="+mj-cs"/>
              </a:rPr>
              <a:t>THANKS</a:t>
            </a:r>
            <a:endParaRPr lang="en-US" altLang="zh-CN" kern="1200">
              <a:latin typeface="+mj-lt"/>
              <a:ea typeface="+mj-ea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259175"/>
            <a:ext cx="5878281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12000" b="1" strike="noStrike" noProof="1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endParaRPr lang="en-US" altLang="zh-CN" sz="12000" b="1" strike="noStrike" noProof="1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/>
            <a:r>
              <a:rPr lang="en-US" altLang="zh-CN" sz="12000" b="1" strike="noStrike" noProof="1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ONE</a:t>
            </a:r>
            <a:endParaRPr lang="en-US" altLang="zh-CN" sz="12000" b="1" strike="noStrike" noProof="1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0"/>
            <a:ext cx="16335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3" name="组合 2"/>
          <p:cNvGrpSpPr/>
          <p:nvPr/>
        </p:nvGrpSpPr>
        <p:grpSpPr>
          <a:xfrm>
            <a:off x="3665538" y="2220913"/>
            <a:ext cx="1812925" cy="2416175"/>
            <a:chOff x="4887549" y="1124584"/>
            <a:chExt cx="2416902" cy="2416902"/>
          </a:xfrm>
        </p:grpSpPr>
        <p:sp>
          <p:nvSpPr>
            <p:cNvPr id="11268" name="文本框 46"/>
            <p:cNvSpPr txBox="1"/>
            <p:nvPr/>
          </p:nvSpPr>
          <p:spPr>
            <a:xfrm>
              <a:off x="4887549" y="1178873"/>
              <a:ext cx="2416902" cy="19389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/>
              <a:r>
                <a:rPr lang="zh-CN" altLang="en-US" sz="6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实验背景</a:t>
              </a:r>
              <a:endPara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10" name="矩形 9"/>
          <p:cNvSpPr/>
          <p:nvPr/>
        </p:nvSpPr>
        <p:spPr>
          <a:xfrm>
            <a:off x="7510463" y="0"/>
            <a:ext cx="16335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可选过程 1"/>
          <p:cNvSpPr/>
          <p:nvPr/>
        </p:nvSpPr>
        <p:spPr>
          <a:xfrm>
            <a:off x="288925" y="3716338"/>
            <a:ext cx="5022850" cy="481013"/>
          </a:xfrm>
          <a:prstGeom prst="flowChartAlternateProces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314" name="Rectangle 6"/>
          <p:cNvSpPr/>
          <p:nvPr/>
        </p:nvSpPr>
        <p:spPr>
          <a:xfrm>
            <a:off x="1476375" y="98425"/>
            <a:ext cx="6191250" cy="744538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>
            <a:spAutoFit/>
          </a:bodyPr>
          <a:lstStyle/>
          <a:p>
            <a:pPr lvl="0" indent="0" algn="ctr" defTabSz="914400" eaLnBrk="0" hangingPunct="0"/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电子的发现</a:t>
            </a:r>
            <a:endParaRPr lang="zh-CN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5" name="Rectangle 7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3316" name="Rectangle 5"/>
          <p:cNvSpPr/>
          <p:nvPr/>
        </p:nvSpPr>
        <p:spPr>
          <a:xfrm>
            <a:off x="0" y="-184150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 anchor="ctr">
            <a:spAutoFit/>
          </a:bodyPr>
          <a:lstStyle/>
          <a:p>
            <a:pPr lvl="0" indent="0"/>
            <a:endParaRPr lang="zh-CN" altLang="en-US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7678" y="1039495"/>
            <a:ext cx="5025072" cy="1903053"/>
            <a:chOff x="737" y="2225"/>
            <a:chExt cx="7913" cy="2996"/>
          </a:xfrm>
        </p:grpSpPr>
        <p:sp>
          <p:nvSpPr>
            <p:cNvPr id="13319" name="矩形 12"/>
            <p:cNvSpPr/>
            <p:nvPr/>
          </p:nvSpPr>
          <p:spPr>
            <a:xfrm>
              <a:off x="745" y="2225"/>
              <a:ext cx="7905" cy="1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>
                <a:lnSpc>
                  <a:spcPct val="120000"/>
                </a:lnSpc>
              </a:pPr>
              <a:r>
                <a:rPr lang="en-US" altLang="zh-CN" b="1" dirty="0">
                  <a:solidFill>
                    <a:srgbClr val="002060"/>
                  </a:solidFill>
                  <a:latin typeface="Verdana" panose="020B0604030504040204" charset="0"/>
                  <a:ea typeface="微软雅黑" panose="020B0503020204020204" pitchFamily="34" charset="-122"/>
                </a:rPr>
                <a:t>1869</a:t>
              </a:r>
              <a:r>
                <a:rPr lang="zh-CN" altLang="en-US" b="1" dirty="0">
                  <a:solidFill>
                    <a:srgbClr val="002060"/>
                  </a:solidFill>
                  <a:latin typeface="Verdana" panose="020B0604030504040204" charset="0"/>
                  <a:ea typeface="微软雅黑" panose="020B0503020204020204" pitchFamily="34" charset="-122"/>
                </a:rPr>
                <a:t>年，德国尤利乌斯·普吕克和约翰·威廉·希托尔夫进行实验时看到</a:t>
              </a:r>
              <a:r>
                <a:rPr lang="zh-CN" altLang="en-US" b="1" dirty="0">
                  <a:solidFill>
                    <a:srgbClr val="0000FF"/>
                  </a:solidFill>
                  <a:latin typeface="Verdana" panose="020B0604030504040204" charset="0"/>
                  <a:ea typeface="微软雅黑" panose="020B0503020204020204" pitchFamily="34" charset="-122"/>
                  <a:hlinkClick r:id="rId1"/>
                </a:rPr>
                <a:t>阴极</a:t>
              </a:r>
              <a:r>
                <a:rPr lang="zh-CN" altLang="en-US" b="1" dirty="0">
                  <a:solidFill>
                    <a:srgbClr val="0000FF"/>
                  </a:solidFill>
                  <a:latin typeface="Verdana" panose="020B0604030504040204" charset="0"/>
                  <a:ea typeface="微软雅黑" panose="020B0503020204020204" pitchFamily="34" charset="-122"/>
                </a:rPr>
                <a:t>对面的玻璃管壁上产生绿色的辉光</a:t>
              </a:r>
              <a:endParaRPr lang="zh-CN" altLang="en-US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endParaRPr>
            </a:p>
          </p:txBody>
        </p:sp>
        <p:sp>
          <p:nvSpPr>
            <p:cNvPr id="13320" name="矩形 13"/>
            <p:cNvSpPr/>
            <p:nvPr/>
          </p:nvSpPr>
          <p:spPr>
            <a:xfrm>
              <a:off x="737" y="4031"/>
              <a:ext cx="7912" cy="11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>
                <a:lnSpc>
                  <a:spcPct val="120000"/>
                </a:lnSpc>
              </a:pPr>
              <a:r>
                <a:rPr lang="en-US" altLang="zh-CN" b="1" dirty="0">
                  <a:solidFill>
                    <a:srgbClr val="002060"/>
                  </a:solidFill>
                  <a:latin typeface="Verdana" panose="020B0604030504040204" charset="0"/>
                  <a:ea typeface="微软雅黑" panose="020B0503020204020204" pitchFamily="34" charset="-122"/>
                </a:rPr>
                <a:t>1876</a:t>
              </a:r>
              <a:r>
                <a:rPr lang="zh-CN" altLang="en-US" b="1" dirty="0">
                  <a:solidFill>
                    <a:srgbClr val="002060"/>
                  </a:solidFill>
                  <a:latin typeface="Verdana" panose="020B0604030504040204" charset="0"/>
                  <a:ea typeface="微软雅黑" panose="020B0503020204020204" pitchFamily="34" charset="-122"/>
                </a:rPr>
                <a:t>年，德国戈尔兹坦提出辉光是由阴极产生的某种射线所引起，并将其命名为</a:t>
              </a:r>
              <a:r>
                <a:rPr lang="zh-CN" altLang="en-US" b="1" dirty="0">
                  <a:solidFill>
                    <a:srgbClr val="FF0000"/>
                  </a:solidFill>
                  <a:latin typeface="Verdana" panose="020B0604030504040204" charset="0"/>
                  <a:ea typeface="微软雅黑" panose="020B0503020204020204" pitchFamily="34" charset="-122"/>
                </a:rPr>
                <a:t>阴极射线</a:t>
              </a:r>
              <a:endParaRPr lang="zh-CN" altLang="en-US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700088" y="3736975"/>
            <a:ext cx="3848100" cy="4826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en-US" sz="2400" b="1" dirty="0">
                <a:solidFill>
                  <a:srgbClr val="FFFF00"/>
                </a:solidFill>
                <a:latin typeface="Verdana" panose="020B0604030504040204" charset="0"/>
                <a:ea typeface="微软雅黑" panose="020B0503020204020204" pitchFamily="34" charset="-122"/>
              </a:rPr>
              <a:t>阴极射线是由什么组成的？</a:t>
            </a:r>
            <a:endParaRPr lang="zh-CN" altLang="en-US" sz="2400" b="1" dirty="0">
              <a:solidFill>
                <a:srgbClr val="FFFF0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3075" y="4369435"/>
            <a:ext cx="5691505" cy="968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50000"/>
              </a:lnSpc>
            </a:pPr>
            <a:r>
              <a:rPr lang="en-US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1897</a:t>
            </a:r>
            <a:r>
              <a:rPr lang="zh-CN" altLang="en-US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年，英国汤姆森测出“微粒”的荷质比。确认阴极射线是一种比原子更小的带负电的粒子，称为</a:t>
            </a:r>
            <a:r>
              <a:rPr lang="zh-CN" altLang="en-US" sz="2000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电子</a:t>
            </a:r>
            <a:r>
              <a:rPr lang="zh-CN" altLang="en-US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。</a:t>
            </a:r>
            <a:endParaRPr lang="zh-CN" altLang="en-US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pic>
        <p:nvPicPr>
          <p:cNvPr id="102436" name="Picture 36" descr="http://a.hiphotos.baidu.com/baike/w%3D268/sign=613083b2cd11728b302d8b24f0fcc3b3/0eb30f2442a7d93378a5e850ad4bd11373f001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15" y="1223010"/>
            <a:ext cx="2505075" cy="1650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467995" y="5607050"/>
            <a:ext cx="5646420" cy="792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20000"/>
              </a:lnSpc>
            </a:pPr>
            <a:r>
              <a:rPr lang="en-US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1906-1913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年，</a:t>
            </a:r>
            <a:r>
              <a:rPr lang="zh-CN" altLang="zh-CN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密立根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  <a:cs typeface="+mn-ea"/>
              </a:rPr>
              <a:t>用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带电油滴进行实验，测得电子所带的</a:t>
            </a:r>
            <a:r>
              <a:rPr lang="zh-CN" altLang="zh-CN" sz="2000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电量</a:t>
            </a:r>
            <a:endParaRPr lang="zh-CN" altLang="en-US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15" y="4596130"/>
            <a:ext cx="2733675" cy="1343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6" grpId="0"/>
      <p:bldP spid="1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02405" y="2198370"/>
            <a:ext cx="1733550" cy="3740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002405" y="843915"/>
            <a:ext cx="1733550" cy="3740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3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01013" y="6405563"/>
            <a:ext cx="1042987" cy="365125"/>
          </a:xfrm>
          <a:noFill/>
          <a:ln>
            <a:noFill/>
          </a:ln>
        </p:spPr>
        <p:txBody>
          <a:bodyPr lIns="91440" tIns="45720" rIns="91440" bIns="45720" anchor="ctr"/>
          <a:lstStyle/>
          <a:p>
            <a:pPr indent="0"/>
            <a:fld id="{9A0DB2DC-4C9A-4742-B13C-FB6460FD3503}" type="slidenum">
              <a:rPr lang="zh-CN" altLang="en-US">
                <a:latin typeface="Verdana" panose="020B0604030504040204" charset="0"/>
                <a:ea typeface="微软雅黑" panose="020B0503020204020204" pitchFamily="34" charset="-122"/>
              </a:rPr>
            </a:fld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73450" y="693420"/>
            <a:ext cx="5069205" cy="32327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457200" algn="just">
              <a:lnSpc>
                <a:spcPct val="165000"/>
              </a:lnSpc>
            </a:pPr>
            <a:r>
              <a:rPr lang="en-US" altLang="zh-CN" dirty="0">
                <a:latin typeface="Verdana" panose="020B0604030504040204" charset="0"/>
                <a:ea typeface="微软雅黑" panose="020B0503020204020204" pitchFamily="34" charset="-122"/>
              </a:rPr>
              <a:t> ·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基本电荷</a:t>
            </a:r>
            <a:endParaRPr lang="zh-CN" altLang="en-US" dirty="0">
              <a:solidFill>
                <a:srgbClr val="FF000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lvl="0" indent="457200" algn="just">
              <a:lnSpc>
                <a:spcPct val="165000"/>
              </a:lnSpc>
            </a:pPr>
            <a:r>
              <a:rPr lang="zh-CN" altLang="en-US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</a:rPr>
              <a:t>美国物理学家密立根，约十</a:t>
            </a:r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年，</a:t>
            </a:r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</a:rPr>
              <a:t>上千个油滴，测定了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基本电荷的电量</a:t>
            </a:r>
            <a:r>
              <a:rPr lang="en-US" altLang="zh-CN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FF000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lvl="0" indent="457200" algn="just">
              <a:lnSpc>
                <a:spcPct val="155000"/>
              </a:lnSpc>
            </a:pPr>
            <a:r>
              <a:rPr lang="en-US" altLang="zh-CN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电荷的不连续性</a:t>
            </a:r>
            <a:endParaRPr lang="zh-CN" altLang="en-US" dirty="0">
              <a:solidFill>
                <a:srgbClr val="FF000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lvl="0" indent="457200" algn="just">
              <a:lnSpc>
                <a:spcPct val="155000"/>
              </a:lnSpc>
            </a:pPr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</a:rPr>
              <a:t>即任何带电体（夸克除外）电量都是基本电荷的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整数倍</a:t>
            </a:r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  <a:p>
            <a:pPr lvl="0" indent="457200" algn="just">
              <a:lnSpc>
                <a:spcPct val="175000"/>
              </a:lnSpc>
            </a:pPr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6" name="Text Box 2051"/>
          <p:cNvSpPr txBox="1"/>
          <p:nvPr/>
        </p:nvSpPr>
        <p:spPr>
          <a:xfrm>
            <a:off x="631190" y="4526280"/>
            <a:ext cx="8193405" cy="1223645"/>
          </a:xfrm>
          <a:prstGeom prst="rect">
            <a:avLst/>
          </a:prstGeom>
          <a:noFill/>
          <a:ln w="41275">
            <a:noFill/>
          </a:ln>
        </p:spPr>
        <p:txBody>
          <a:bodyPr wrap="square" lIns="90000" tIns="46800" rIns="90000" bIns="46800" anchor="t">
            <a:spAutoFit/>
          </a:bodyPr>
          <a:lstStyle/>
          <a:p>
            <a:pPr lvl="0" indent="457200">
              <a:lnSpc>
                <a:spcPct val="175000"/>
              </a:lnSpc>
            </a:pPr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</a:rPr>
              <a:t>密立根油滴实验采用了</a:t>
            </a:r>
            <a:r>
              <a:rPr lang="zh-CN" altLang="en-US" sz="2400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宏观</a:t>
            </a:r>
            <a:r>
              <a:rPr lang="zh-CN" altLang="en-US" dirty="0">
                <a:solidFill>
                  <a:schemeClr val="tx1"/>
                </a:solidFill>
                <a:latin typeface="Verdana" panose="020B0604030504040204" charset="0"/>
                <a:ea typeface="微软雅黑" panose="020B0503020204020204" pitchFamily="34" charset="-122"/>
              </a:rPr>
              <a:t>的力学模式来研究</a:t>
            </a:r>
            <a:r>
              <a:rPr lang="zh-CN" altLang="en-US" sz="2400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微观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charset="0"/>
                <a:ea typeface="微软雅黑" panose="020B0503020204020204" pitchFamily="34" charset="-122"/>
              </a:rPr>
              <a:t>世界的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量子特性</a:t>
            </a:r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charset="0"/>
                <a:ea typeface="微软雅黑" panose="020B0503020204020204" pitchFamily="34" charset="-122"/>
              </a:rPr>
              <a:t>证实了</a:t>
            </a:r>
            <a:r>
              <a:rPr lang="zh-CN" altLang="en-US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电荷的不连续性</a:t>
            </a:r>
            <a:r>
              <a:rPr lang="zh-CN" altLang="en-US" dirty="0">
                <a:latin typeface="Verdana" panose="020B0604030504040204" charset="0"/>
                <a:ea typeface="微软雅黑" panose="020B0503020204020204" pitchFamily="34" charset="-122"/>
              </a:rPr>
              <a:t>，并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charset="0"/>
                <a:ea typeface="微软雅黑" panose="020B0503020204020204" pitchFamily="34" charset="-122"/>
              </a:rPr>
              <a:t>精确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charset="0"/>
                <a:ea typeface="微软雅黑" panose="020B0503020204020204" pitchFamily="34" charset="-122"/>
              </a:rPr>
              <a:t>测定了</a:t>
            </a:r>
            <a:r>
              <a:rPr lang="zh-CN" altLang="en-US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基本电荷值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charset="0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pic>
        <p:nvPicPr>
          <p:cNvPr id="14340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288" y="895350"/>
            <a:ext cx="1976437" cy="251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1" name="Text Box 25"/>
          <p:cNvSpPr txBox="1"/>
          <p:nvPr/>
        </p:nvSpPr>
        <p:spPr>
          <a:xfrm>
            <a:off x="582613" y="3648075"/>
            <a:ext cx="2830512" cy="2778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en-US" sz="1200" b="1" dirty="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密立根（</a:t>
            </a:r>
            <a:r>
              <a:rPr lang="en-US" altLang="zh-CN" sz="1200" b="1" i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R. A. Millikan 1868-1953</a:t>
            </a:r>
            <a:r>
              <a:rPr lang="en-US" altLang="zh-CN" sz="1200" dirty="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)</a:t>
            </a:r>
            <a:endParaRPr lang="en-US" altLang="zh-CN" sz="12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8935" y="3926205"/>
            <a:ext cx="29337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 dirty="0">
                <a:sym typeface="+mn-ea"/>
              </a:rPr>
              <a:t>荣获</a:t>
            </a:r>
            <a:r>
              <a:rPr lang="en-US" altLang="zh-CN" sz="1600" dirty="0">
                <a:sym typeface="+mn-ea"/>
              </a:rPr>
              <a:t>1923</a:t>
            </a:r>
            <a:r>
              <a:rPr lang="zh-CN" altLang="en-US" sz="1600" dirty="0">
                <a:sym typeface="+mn-ea"/>
              </a:rPr>
              <a:t>年度诺贝尔物理学奖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1"/>
      <p:bldP spid="3" grpId="0" bldLvl="0" animBg="1"/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259175"/>
            <a:ext cx="5878281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12000" b="1" strike="noStrike" noProof="1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endParaRPr lang="en-US" altLang="zh-CN" sz="12000" b="1" strike="noStrike" noProof="1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/>
            <a:r>
              <a:rPr lang="en-US" altLang="zh-CN" sz="12000" b="1" strike="noStrike" noProof="1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TWO</a:t>
            </a:r>
            <a:endParaRPr lang="en-US" altLang="zh-CN" sz="12000" b="1" strike="noStrike" noProof="1" smtClean="0">
              <a:solidFill>
                <a:schemeClr val="tx1">
                  <a:lumMod val="50000"/>
                  <a:lumOff val="50000"/>
                  <a:alpha val="23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0" y="0"/>
            <a:ext cx="16335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3" name="组合 2"/>
          <p:cNvGrpSpPr/>
          <p:nvPr/>
        </p:nvGrpSpPr>
        <p:grpSpPr>
          <a:xfrm>
            <a:off x="3665538" y="2220913"/>
            <a:ext cx="1812925" cy="2416175"/>
            <a:chOff x="4887549" y="1124584"/>
            <a:chExt cx="2416902" cy="2416902"/>
          </a:xfrm>
        </p:grpSpPr>
        <p:sp>
          <p:nvSpPr>
            <p:cNvPr id="15364" name="文本框 46"/>
            <p:cNvSpPr txBox="1"/>
            <p:nvPr/>
          </p:nvSpPr>
          <p:spPr>
            <a:xfrm>
              <a:off x="4887549" y="1178873"/>
              <a:ext cx="2416902" cy="19850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/>
              <a:r>
                <a:rPr lang="zh-CN" altLang="en-US" sz="6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实验目的</a:t>
              </a:r>
              <a:endPara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10" name="矩形 9"/>
          <p:cNvSpPr/>
          <p:nvPr/>
        </p:nvSpPr>
        <p:spPr>
          <a:xfrm>
            <a:off x="7510463" y="0"/>
            <a:ext cx="16335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10"/>
          <p:cNvSpPr txBox="1"/>
          <p:nvPr/>
        </p:nvSpPr>
        <p:spPr>
          <a:xfrm>
            <a:off x="522288" y="287338"/>
            <a:ext cx="4049712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01013" y="6405563"/>
            <a:ext cx="1042987" cy="365125"/>
          </a:xfrm>
          <a:noFill/>
          <a:ln>
            <a:noFill/>
          </a:ln>
        </p:spPr>
        <p:txBody>
          <a:bodyPr lIns="91440" tIns="45720" rIns="91440" bIns="45720" anchor="ctr"/>
          <a:lstStyle/>
          <a:p>
            <a:pPr indent="0"/>
            <a:fld id="{9A0DB2DC-4C9A-4742-B13C-FB6460FD3503}" type="slidenum">
              <a:rPr lang="zh-CN" altLang="en-US">
                <a:latin typeface="Verdana" panose="020B0604030504040204" charset="0"/>
                <a:ea typeface="微软雅黑" panose="020B0503020204020204" pitchFamily="34" charset="-122"/>
              </a:rPr>
            </a:fld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850" y="1419225"/>
            <a:ext cx="9202738" cy="241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210000"/>
              </a:lnSpc>
            </a:pPr>
            <a:r>
              <a:rPr lang="en-US" altLang="zh-CN" sz="2400" b="1" strike="noStrike" noProof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1" strike="noStrike" noProof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、了解密立根油滴实验</a:t>
            </a:r>
            <a:r>
              <a:rPr lang="zh-CN" altLang="zh-CN" sz="2400" b="1" strike="noStrike" noProof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的</a:t>
            </a:r>
            <a:r>
              <a:rPr lang="zh-CN" altLang="zh-CN" sz="2400" b="1" strike="noStrike" noProof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方法</a:t>
            </a:r>
            <a:r>
              <a:rPr lang="zh-CN" altLang="en-US" sz="2400" b="1" strike="noStrike" noProof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、原理和特点</a:t>
            </a:r>
            <a:endParaRPr lang="zh-CN" altLang="en-US" sz="2400" b="1" strike="noStrike" noProof="1" smtClean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fontAlgn="auto">
              <a:lnSpc>
                <a:spcPct val="210000"/>
              </a:lnSpc>
            </a:pPr>
            <a:r>
              <a:rPr lang="en-US" altLang="zh-CN" sz="2400" b="1" strike="noStrike" noProof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1" strike="noStrike" noProof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、</a:t>
            </a:r>
            <a:r>
              <a:rPr lang="zh-CN" altLang="zh-CN" sz="2400" b="1" strike="noStrike" noProof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测定</a:t>
            </a:r>
            <a:r>
              <a:rPr lang="zh-CN" altLang="zh-CN" sz="2400" b="1" strike="noStrike" noProof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基本电荷</a:t>
            </a:r>
            <a:r>
              <a:rPr lang="zh-CN" altLang="en-US" sz="2400" b="1" strike="noStrike" noProof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，并</a:t>
            </a:r>
            <a:r>
              <a:rPr lang="zh-CN" altLang="zh-CN" sz="2400" b="1" strike="noStrike" noProof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验证</a:t>
            </a:r>
            <a:r>
              <a:rPr lang="zh-CN" altLang="zh-CN" sz="2400" b="1" strike="noStrike" noProof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电荷的不连续性</a:t>
            </a:r>
            <a:endParaRPr lang="zh-CN" altLang="zh-CN" sz="2400" b="1" strike="noStrike" noProof="1" smtClean="0">
              <a:solidFill>
                <a:schemeClr val="accent5">
                  <a:lumMod val="50000"/>
                </a:schemeClr>
              </a:solidFill>
            </a:endParaRPr>
          </a:p>
          <a:p>
            <a:pPr fontAlgn="auto">
              <a:lnSpc>
                <a:spcPct val="210000"/>
              </a:lnSpc>
            </a:pPr>
            <a:r>
              <a:rPr lang="en-US" altLang="zh-CN" sz="2400" b="1" strike="noStrike" noProof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2400" b="1" strike="noStrike" noProof="1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、</a:t>
            </a:r>
            <a:r>
              <a:rPr lang="zh-CN" altLang="zh-CN" sz="2400" b="1" strike="noStrike" noProof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了解</a:t>
            </a:r>
            <a:r>
              <a:rPr lang="en-US" altLang="zh-CN" sz="2400" b="1" strike="noStrike" noProof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CCD</a:t>
            </a:r>
            <a:r>
              <a:rPr lang="zh-CN" altLang="zh-CN" sz="2400" b="1" strike="noStrike" noProof="1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图像传感器的原理与应用，学习电视显微的测量方法</a:t>
            </a:r>
            <a:endParaRPr lang="zh-CN" altLang="zh-CN" sz="2400" b="1" strike="noStrike" noProof="1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32857" y="1259175"/>
            <a:ext cx="5878281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en-US" altLang="zh-CN" sz="12000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endParaRPr lang="en-US" altLang="zh-CN" sz="12000" strike="noStrike" noProof="1"/>
          </a:p>
          <a:p>
            <a:pPr fontAlgn="auto"/>
            <a:r>
              <a:rPr lang="en-US" altLang="zh-CN" sz="12000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THREE</a:t>
            </a:r>
            <a:endParaRPr lang="en-US" altLang="zh-CN" sz="12000" strike="noStrike" noProof="1"/>
          </a:p>
        </p:txBody>
      </p:sp>
      <p:grpSp>
        <p:nvGrpSpPr>
          <p:cNvPr id="3" name="组合 2"/>
          <p:cNvGrpSpPr/>
          <p:nvPr/>
        </p:nvGrpSpPr>
        <p:grpSpPr>
          <a:xfrm>
            <a:off x="3665538" y="2220913"/>
            <a:ext cx="1812925" cy="2416175"/>
            <a:chOff x="4887549" y="1124584"/>
            <a:chExt cx="2416902" cy="2416902"/>
          </a:xfrm>
        </p:grpSpPr>
        <p:sp>
          <p:nvSpPr>
            <p:cNvPr id="18435" name="文本框 46"/>
            <p:cNvSpPr txBox="1"/>
            <p:nvPr/>
          </p:nvSpPr>
          <p:spPr>
            <a:xfrm>
              <a:off x="4887549" y="1178873"/>
              <a:ext cx="2416902" cy="19389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 algn="ctr"/>
              <a:r>
                <a:rPr lang="zh-CN" altLang="en-US" sz="6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实验原理</a:t>
              </a:r>
              <a:endPara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8" name="矩形 7"/>
          <p:cNvSpPr/>
          <p:nvPr/>
        </p:nvSpPr>
        <p:spPr>
          <a:xfrm>
            <a:off x="0" y="0"/>
            <a:ext cx="16335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0" name="矩形 9"/>
          <p:cNvSpPr/>
          <p:nvPr/>
        </p:nvSpPr>
        <p:spPr>
          <a:xfrm>
            <a:off x="7510463" y="0"/>
            <a:ext cx="16335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bldLvl="0" animBg="1"/>
      <p:bldP spid="1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10"/>
          <p:cNvSpPr txBox="1"/>
          <p:nvPr/>
        </p:nvSpPr>
        <p:spPr>
          <a:xfrm>
            <a:off x="522288" y="287338"/>
            <a:ext cx="4049712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01013" y="6405563"/>
            <a:ext cx="1042987" cy="365125"/>
          </a:xfrm>
          <a:noFill/>
          <a:ln>
            <a:noFill/>
          </a:ln>
        </p:spPr>
        <p:txBody>
          <a:bodyPr lIns="91440" tIns="45720" rIns="91440" bIns="45720" anchor="ctr"/>
          <a:lstStyle/>
          <a:p>
            <a:pPr indent="0"/>
            <a:fld id="{9A0DB2DC-4C9A-4742-B13C-FB6460FD3503}" type="slidenum">
              <a:rPr lang="zh-CN" altLang="en-US">
                <a:latin typeface="Verdana" panose="020B0604030504040204" charset="0"/>
                <a:ea typeface="微软雅黑" panose="020B0503020204020204" pitchFamily="34" charset="-122"/>
              </a:rPr>
            </a:fld>
            <a:endParaRPr lang="zh-CN" altLang="en-US" dirty="0"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pSp>
        <p:nvGrpSpPr>
          <p:cNvPr id="19459" name="组合 9"/>
          <p:cNvGrpSpPr/>
          <p:nvPr/>
        </p:nvGrpSpPr>
        <p:grpSpPr>
          <a:xfrm>
            <a:off x="847725" y="2862263"/>
            <a:ext cx="3657600" cy="1701800"/>
            <a:chOff x="4140993" y="304871"/>
            <a:chExt cx="4587875" cy="2133600"/>
          </a:xfrm>
        </p:grpSpPr>
        <p:sp>
          <p:nvSpPr>
            <p:cNvPr id="139" name="Line 5"/>
            <p:cNvSpPr>
              <a:spLocks noChangeShapeType="1"/>
            </p:cNvSpPr>
            <p:nvPr/>
          </p:nvSpPr>
          <p:spPr bwMode="auto">
            <a:xfrm>
              <a:off x="4309268" y="336621"/>
              <a:ext cx="4191000" cy="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Line 6"/>
            <p:cNvSpPr>
              <a:spLocks noChangeShapeType="1"/>
            </p:cNvSpPr>
            <p:nvPr/>
          </p:nvSpPr>
          <p:spPr bwMode="auto">
            <a:xfrm>
              <a:off x="4264818" y="2394021"/>
              <a:ext cx="4191000" cy="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Line 7"/>
            <p:cNvSpPr>
              <a:spLocks noChangeShapeType="1"/>
            </p:cNvSpPr>
            <p:nvPr/>
          </p:nvSpPr>
          <p:spPr bwMode="auto">
            <a:xfrm flipV="1">
              <a:off x="6411118" y="685871"/>
              <a:ext cx="0" cy="144780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5071268" y="304871"/>
              <a:ext cx="2743200" cy="76200"/>
            </a:xfrm>
            <a:prstGeom prst="rect">
              <a:avLst/>
            </a:prstGeom>
            <a:gradFill rotWithShape="0">
              <a:gsLst>
                <a:gs pos="0">
                  <a:srgbClr val="3366CC">
                    <a:gamma/>
                    <a:shade val="46275"/>
                    <a:invGamma/>
                  </a:srgbClr>
                </a:gs>
                <a:gs pos="50000">
                  <a:srgbClr val="3366CC"/>
                </a:gs>
                <a:gs pos="100000">
                  <a:srgbClr val="3366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5071268" y="2362271"/>
              <a:ext cx="2743200" cy="76200"/>
            </a:xfrm>
            <a:prstGeom prst="rect">
              <a:avLst/>
            </a:prstGeom>
            <a:gradFill rotWithShape="0">
              <a:gsLst>
                <a:gs pos="0">
                  <a:srgbClr val="3366CC">
                    <a:gamma/>
                    <a:shade val="46275"/>
                    <a:invGamma/>
                  </a:srgbClr>
                </a:gs>
                <a:gs pos="50000">
                  <a:srgbClr val="3366CC"/>
                </a:gs>
                <a:gs pos="100000">
                  <a:srgbClr val="3366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solidFill>
                <a:srgbClr val="8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4" name="Oval 10"/>
            <p:cNvSpPr>
              <a:spLocks noChangeArrowheads="1"/>
            </p:cNvSpPr>
            <p:nvPr/>
          </p:nvSpPr>
          <p:spPr bwMode="auto">
            <a:xfrm>
              <a:off x="6336505" y="1344523"/>
              <a:ext cx="149225" cy="149225"/>
            </a:xfrm>
            <a:prstGeom prst="ellipse">
              <a:avLst/>
            </a:prstGeom>
            <a:gradFill rotWithShape="0">
              <a:gsLst>
                <a:gs pos="0">
                  <a:srgbClr val="3399FF"/>
                </a:gs>
                <a:gs pos="50000">
                  <a:srgbClr val="3399FF">
                    <a:gamma/>
                    <a:shade val="46275"/>
                    <a:invGamma/>
                  </a:srgbClr>
                </a:gs>
                <a:gs pos="100000">
                  <a:srgbClr val="3399FF"/>
                </a:gs>
              </a:gsLst>
              <a:lin ang="18900000" scaled="1"/>
            </a:gradFill>
            <a:ln w="9525">
              <a:solidFill>
                <a:srgbClr val="8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6" name="Text Box 11"/>
            <p:cNvSpPr txBox="1"/>
            <p:nvPr/>
          </p:nvSpPr>
          <p:spPr>
            <a:xfrm>
              <a:off x="4140993" y="1070046"/>
              <a:ext cx="549275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/>
              <a:r>
                <a:rPr lang="en-US" altLang="zh-CN" sz="240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400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6" name="Line 12"/>
            <p:cNvSpPr>
              <a:spLocks noChangeShapeType="1"/>
            </p:cNvSpPr>
            <p:nvPr/>
          </p:nvSpPr>
          <p:spPr bwMode="auto">
            <a:xfrm>
              <a:off x="4309268" y="1555821"/>
              <a:ext cx="0" cy="83820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7" name="Line 13"/>
            <p:cNvSpPr>
              <a:spLocks noChangeShapeType="1"/>
            </p:cNvSpPr>
            <p:nvPr/>
          </p:nvSpPr>
          <p:spPr bwMode="auto">
            <a:xfrm>
              <a:off x="8347868" y="1571696"/>
              <a:ext cx="0" cy="83820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8179593" y="1143071"/>
              <a:ext cx="549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base"/>
              <a:r>
                <a:rPr kumimoji="1" lang="en-US" altLang="zh-CN" sz="2400" b="1" i="1" strike="noStrike" noProof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  <a:endParaRPr kumimoji="1" lang="en-US" altLang="zh-CN" sz="2400" b="1" i="1" strike="noStrike" noProof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49" name="Line 15"/>
            <p:cNvSpPr>
              <a:spLocks noChangeShapeType="1"/>
            </p:cNvSpPr>
            <p:nvPr/>
          </p:nvSpPr>
          <p:spPr bwMode="auto">
            <a:xfrm flipV="1">
              <a:off x="4309268" y="304871"/>
              <a:ext cx="0" cy="83820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Line 16"/>
            <p:cNvSpPr>
              <a:spLocks noChangeShapeType="1"/>
            </p:cNvSpPr>
            <p:nvPr/>
          </p:nvSpPr>
          <p:spPr bwMode="auto">
            <a:xfrm flipV="1">
              <a:off x="8347868" y="304871"/>
              <a:ext cx="0" cy="83820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72" name="Text Box 17"/>
            <p:cNvSpPr txBox="1"/>
            <p:nvPr/>
          </p:nvSpPr>
          <p:spPr>
            <a:xfrm>
              <a:off x="6747668" y="685871"/>
              <a:ext cx="685800" cy="5734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qE</a:t>
              </a:r>
              <a:endParaRPr lang="en-US" altLang="zh-CN" sz="2400" b="1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73" name="Text Box 18"/>
            <p:cNvSpPr txBox="1"/>
            <p:nvPr/>
          </p:nvSpPr>
          <p:spPr>
            <a:xfrm>
              <a:off x="6655593" y="1641546"/>
              <a:ext cx="557213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mg</a:t>
              </a:r>
              <a:endParaRPr lang="en-US" altLang="zh-CN" sz="2400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474" name="Rectangle 4"/>
          <p:cNvSpPr/>
          <p:nvPr/>
        </p:nvSpPr>
        <p:spPr>
          <a:xfrm>
            <a:off x="448310" y="889953"/>
            <a:ext cx="8229600" cy="1568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just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将油喷入两块相距为</a:t>
            </a:r>
            <a:r>
              <a:rPr lang="en-US" altLang="zh-CN" sz="2400" b="1" i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的平行极板间，形成带电油滴，油滴同时受到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重力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电场力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的作用。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indent="0" eaLnBrk="0" hangingPunct="0"/>
            <a:r>
              <a:rPr lang="zh-CN" altLang="en-US" sz="2400" dirty="0">
                <a:latin typeface="Times New Roman" panose="02020603050405020304" pitchFamily="18" charset="0"/>
                <a:ea typeface="楷体_GB2312" panose="02010609030101010101" pitchFamily="49" charset="-122"/>
              </a:rPr>
              <a:t>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73613" y="3286125"/>
            <a:ext cx="3616325" cy="368300"/>
            <a:chOff x="7517" y="5174"/>
            <a:chExt cx="5696" cy="582"/>
          </a:xfrm>
        </p:grpSpPr>
        <p:sp>
          <p:nvSpPr>
            <p:cNvPr id="19476" name="矩形 7"/>
            <p:cNvSpPr/>
            <p:nvPr/>
          </p:nvSpPr>
          <p:spPr>
            <a:xfrm>
              <a:off x="7517" y="5173"/>
              <a:ext cx="3198" cy="58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zh-CN" altLang="zh-CN" b="1" dirty="0">
                  <a:solidFill>
                    <a:srgbClr val="002060"/>
                  </a:solidFill>
                  <a:latin typeface="Verdana" panose="020B0604030504040204" charset="0"/>
                  <a:ea typeface="微软雅黑" panose="020B0503020204020204" pitchFamily="34" charset="-122"/>
                </a:rPr>
                <a:t>极板间的电场强度</a:t>
              </a:r>
              <a:endParaRPr lang="zh-CN" altLang="en-US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9477" name="对象 1"/>
            <p:cNvGraphicFramePr>
              <a:graphicFrameLocks noChangeAspect="1"/>
            </p:cNvGraphicFramePr>
            <p:nvPr/>
          </p:nvGraphicFramePr>
          <p:xfrm>
            <a:off x="11153" y="5178"/>
            <a:ext cx="2060" cy="5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" r:id="rId1" imgW="621665" imgH="177800" progId="">
                    <p:embed/>
                  </p:oleObj>
                </mc:Choice>
                <mc:Fallback>
                  <p:oleObj name="" r:id="rId1" imgW="621665" imgH="177800" progId="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1153" y="5178"/>
                          <a:ext cx="2060" cy="57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4773613" y="3883025"/>
            <a:ext cx="2016125" cy="3857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油滴受到的电场力</a:t>
            </a:r>
            <a:endParaRPr lang="zh-CN" altLang="en-US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6975475" y="3873500"/>
          <a:ext cx="15208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3" imgW="786765" imgH="203200" progId="">
                  <p:embed/>
                </p:oleObj>
              </mc:Choice>
              <mc:Fallback>
                <p:oleObj name="" r:id="rId3" imgW="786765" imgH="20320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5475" y="3873500"/>
                        <a:ext cx="1520825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981075" y="4800600"/>
            <a:ext cx="5899150" cy="384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）</a:t>
            </a:r>
            <a:r>
              <a:rPr lang="zh-CN" altLang="zh-CN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电场力与重力平衡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时，油滴静止在电场中</a:t>
            </a:r>
            <a:endParaRPr lang="zh-CN" altLang="zh-CN" b="1" dirty="0">
              <a:solidFill>
                <a:srgbClr val="FF000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sp>
        <p:nvSpPr>
          <p:cNvPr id="15" name="Rectangle 29"/>
          <p:cNvSpPr/>
          <p:nvPr/>
        </p:nvSpPr>
        <p:spPr>
          <a:xfrm>
            <a:off x="360363" y="5203825"/>
            <a:ext cx="7034212" cy="8204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400" dirty="0">
                <a:solidFill>
                  <a:srgbClr val="000099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      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 2）</a:t>
            </a:r>
            <a:r>
              <a:rPr lang="zh-CN" altLang="zh-CN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无电压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时，油滴在空气中自由下落，受两个力的作用：         </a:t>
            </a:r>
            <a:endParaRPr lang="zh-CN" altLang="zh-CN" b="1" dirty="0">
              <a:solidFill>
                <a:srgbClr val="00206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  <a:p>
            <a:pPr lvl="0" indent="0">
              <a:lnSpc>
                <a:spcPct val="130000"/>
              </a:lnSpc>
            </a:pP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             重力</a:t>
            </a:r>
            <a:r>
              <a:rPr lang="zh-CN" altLang="zh-CN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mg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、空气阻力</a:t>
            </a:r>
            <a:r>
              <a:rPr lang="zh-CN" altLang="zh-CN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f</a:t>
            </a:r>
            <a:r>
              <a:rPr lang="zh-CN" altLang="zh-CN" b="1" baseline="-25000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r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。最初</a:t>
            </a:r>
            <a:r>
              <a:rPr lang="zh-CN" altLang="zh-CN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变加速运动</a:t>
            </a:r>
            <a:r>
              <a:rPr lang="zh-CN" altLang="zh-CN" b="1" dirty="0">
                <a:solidFill>
                  <a:srgbClr val="002060"/>
                </a:solidFill>
                <a:latin typeface="Verdana" panose="020B0604030504040204" charset="0"/>
                <a:ea typeface="微软雅黑" panose="020B0503020204020204" pitchFamily="34" charset="-122"/>
              </a:rPr>
              <a:t>，最后</a:t>
            </a:r>
            <a:r>
              <a:rPr lang="zh-CN" altLang="zh-CN" b="1" dirty="0">
                <a:solidFill>
                  <a:srgbClr val="FF0000"/>
                </a:solidFill>
                <a:latin typeface="Verdana" panose="020B0604030504040204" charset="0"/>
                <a:ea typeface="微软雅黑" panose="020B0503020204020204" pitchFamily="34" charset="-122"/>
              </a:rPr>
              <a:t>匀速运动</a:t>
            </a:r>
            <a:endParaRPr lang="zh-CN" altLang="zh-CN" b="1" dirty="0">
              <a:solidFill>
                <a:srgbClr val="FF0000"/>
              </a:solidFill>
              <a:latin typeface="Verdana" panose="020B060403050404020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751763" y="4116388"/>
            <a:ext cx="1012825" cy="2122487"/>
            <a:chOff x="6911641" y="783431"/>
            <a:chExt cx="1537034" cy="3222625"/>
          </a:xfrm>
        </p:grpSpPr>
        <p:sp>
          <p:nvSpPr>
            <p:cNvPr id="7" name="Line 18"/>
            <p:cNvSpPr>
              <a:spLocks noChangeShapeType="1"/>
            </p:cNvSpPr>
            <p:nvPr/>
          </p:nvSpPr>
          <p:spPr bwMode="auto">
            <a:xfrm>
              <a:off x="8072438" y="1339056"/>
              <a:ext cx="0" cy="228600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Oval 17"/>
            <p:cNvSpPr>
              <a:spLocks noChangeArrowheads="1"/>
            </p:cNvSpPr>
            <p:nvPr/>
          </p:nvSpPr>
          <p:spPr bwMode="auto">
            <a:xfrm>
              <a:off x="7799388" y="2253456"/>
              <a:ext cx="531812" cy="533400"/>
            </a:xfrm>
            <a:prstGeom prst="ellipse">
              <a:avLst/>
            </a:prstGeom>
            <a:gradFill rotWithShape="0">
              <a:gsLst>
                <a:gs pos="0">
                  <a:srgbClr val="3399FF"/>
                </a:gs>
                <a:gs pos="50000">
                  <a:srgbClr val="3399FF">
                    <a:gamma/>
                    <a:shade val="46275"/>
                    <a:invGamma/>
                  </a:srgbClr>
                </a:gs>
                <a:gs pos="100000">
                  <a:srgbClr val="3399FF"/>
                </a:gs>
              </a:gsLst>
              <a:lin ang="18900000" scaled="1"/>
            </a:gradFill>
            <a:ln w="9525">
              <a:solidFill>
                <a:srgbClr val="8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3366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5" name="Text Box 21"/>
            <p:cNvSpPr txBox="1"/>
            <p:nvPr/>
          </p:nvSpPr>
          <p:spPr>
            <a:xfrm>
              <a:off x="7875588" y="3548856"/>
              <a:ext cx="573087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sz="2400" b="1" i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mg</a:t>
              </a:r>
              <a:endParaRPr lang="en-US" altLang="zh-CN" sz="2400" b="1" i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486" name="Text Box 22"/>
            <p:cNvSpPr txBox="1"/>
            <p:nvPr/>
          </p:nvSpPr>
          <p:spPr>
            <a:xfrm>
              <a:off x="7920038" y="783431"/>
              <a:ext cx="396875" cy="5191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/>
              <a:r>
                <a:rPr lang="en-US" altLang="zh-CN" sz="2800" b="1" i="1" dirty="0" err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sz="2800" b="1" i="1" baseline="-25000" dirty="0" err="1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lang="en-US" altLang="zh-CN" sz="2800" b="1" i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>
              <a:off x="7416800" y="2151856"/>
              <a:ext cx="0" cy="86360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8" name="Text Box 34"/>
            <p:cNvSpPr txBox="1"/>
            <p:nvPr/>
          </p:nvSpPr>
          <p:spPr>
            <a:xfrm>
              <a:off x="6911641" y="2539925"/>
              <a:ext cx="614532" cy="70083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lvl="0" indent="0">
                <a:spcBef>
                  <a:spcPct val="50000"/>
                </a:spcBef>
              </a:pPr>
              <a:r>
                <a:rPr lang="en-US" altLang="zh-CN" sz="24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100" b="1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sz="1100" b="1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536700" y="6262688"/>
            <a:ext cx="2014538" cy="5429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trike="noStrike" noProof="1"/>
              <a:t>静态（平衡）法</a:t>
            </a:r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5" grpId="0" bldLvl="0" animBg="1"/>
      <p:bldP spid="2" grpId="0" bldLvl="0" animBg="1"/>
    </p:bldLst>
  </p:timing>
</p:sld>
</file>

<file path=ppt/tags/tag1.xml><?xml version="1.0" encoding="utf-8"?>
<p:tagLst xmlns:p="http://schemas.openxmlformats.org/presentationml/2006/main">
  <p:tag name="MH" val="20150923180313"/>
  <p:tag name="MH_LIBRARY" val="CONTENTS"/>
  <p:tag name="MH_TYPE" val="OTHERS"/>
  <p:tag name="ID" val="547126"/>
</p:tagLst>
</file>

<file path=ppt/tags/tag10.xml><?xml version="1.0" encoding="utf-8"?>
<p:tagLst xmlns:p="http://schemas.openxmlformats.org/presentationml/2006/main">
  <p:tag name="KSO_WM_UNIT_PLACING_PICTURE_USER_VIEWPORT" val="{&quot;height&quot;:4035,&quot;width&quot;:6495}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7"/>
  <p:tag name="KSO_WM_UNIT_TYPE" val="a"/>
  <p:tag name="KSO_WM_UNIT_INDEX" val="1"/>
  <p:tag name="KSO_WM_UNIT_ID" val="custom207_27*a*1"/>
  <p:tag name="KSO_WM_UNIT_CLEAR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PRESET_TEXT" val="THANKS"/>
</p:tagLst>
</file>

<file path=ppt/tags/tag12.xml><?xml version="1.0" encoding="utf-8"?>
<p:tagLst xmlns:p="http://schemas.openxmlformats.org/presentationml/2006/main">
  <p:tag name="MH" val="20151014092127"/>
  <p:tag name="MH_LIBRARY" val="GRAPHIC"/>
  <p:tag name="KSO_WM_TEMPLATE_CATEGORY" val="custom"/>
  <p:tag name="KSO_WM_TEMPLATE_INDEX" val="207"/>
  <p:tag name="KSO_WM_TAG_VERSION" val="1.0"/>
  <p:tag name="KSO_WM_SLIDE_ID" val="custom207_27"/>
  <p:tag name="KSO_WM_SLIDE_INDEX" val="27"/>
  <p:tag name="KSO_WM_SLIDE_ITEM_CNT" val="2"/>
  <p:tag name="KSO_WM_SLIDE_LAYOUT" val="a_b"/>
  <p:tag name="KSO_WM_SLIDE_LAYOUT_CNT" val="1_1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MH" val="20150923180313"/>
  <p:tag name="MH_LIBRARY" val="CONTENTS"/>
  <p:tag name="MH_TYPE" val="NUMBER"/>
  <p:tag name="ID" val="547126"/>
  <p:tag name="MH_ORDER" val="NUMBER"/>
</p:tagLst>
</file>

<file path=ppt/tags/tag3.xml><?xml version="1.0" encoding="utf-8"?>
<p:tagLst xmlns:p="http://schemas.openxmlformats.org/presentationml/2006/main">
  <p:tag name="MH" val="20151014092127"/>
  <p:tag name="MH_LIBRARY" val="GRAPHIC"/>
  <p:tag name="MH_ORDER" val="Freeform 36"/>
</p:tagLst>
</file>

<file path=ppt/tags/tag4.xml><?xml version="1.0" encoding="utf-8"?>
<p:tagLst xmlns:p="http://schemas.openxmlformats.org/presentationml/2006/main">
  <p:tag name="MH" val="20151014092127"/>
  <p:tag name="MH_LIBRARY" val="GRAPHIC"/>
  <p:tag name="MH_ORDER" val="Freeform 34"/>
</p:tagLst>
</file>

<file path=ppt/tags/tag5.xml><?xml version="1.0" encoding="utf-8"?>
<p:tagLst xmlns:p="http://schemas.openxmlformats.org/presentationml/2006/main">
  <p:tag name="MH" val="20151014092127"/>
  <p:tag name="MH_LIBRARY" val="GRAPHIC"/>
  <p:tag name="MH_ORDER" val="Freeform 35"/>
</p:tagLst>
</file>

<file path=ppt/tags/tag6.xml><?xml version="1.0" encoding="utf-8"?>
<p:tagLst xmlns:p="http://schemas.openxmlformats.org/presentationml/2006/main">
  <p:tag name="MH" val="20151014092127"/>
  <p:tag name="MH_LIBRARY" val="GRAPHIC"/>
  <p:tag name="MH_ORDER" val="Freeform 38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207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207"/>
</p:tagLst>
</file>

<file path=ppt/tags/tag9.xml><?xml version="1.0" encoding="utf-8"?>
<p:tagLst xmlns:p="http://schemas.openxmlformats.org/presentationml/2006/main">
  <p:tag name="KSO_WM_UNIT_TABLE_BEAUTIFY" val="smartTable{6da9879a-35c7-41c9-b24b-014a9caba827}"/>
</p:tagLst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99PPBG">
  <a:themeElements>
    <a:clrScheme name="2077">
      <a:dk1>
        <a:srgbClr val="55595B"/>
      </a:dk1>
      <a:lt1>
        <a:srgbClr val="FFFFFF"/>
      </a:lt1>
      <a:dk2>
        <a:srgbClr val="55595B"/>
      </a:dk2>
      <a:lt2>
        <a:srgbClr val="FFFFFF"/>
      </a:lt2>
      <a:accent1>
        <a:srgbClr val="00B0F0"/>
      </a:accent1>
      <a:accent2>
        <a:srgbClr val="4868A2"/>
      </a:accent2>
      <a:accent3>
        <a:srgbClr val="59A47D"/>
      </a:accent3>
      <a:accent4>
        <a:srgbClr val="8B7FBF"/>
      </a:accent4>
      <a:accent5>
        <a:srgbClr val="A67E59"/>
      </a:accent5>
      <a:accent6>
        <a:srgbClr val="EA4D4D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2134</Words>
  <Application>WPS 演示</Application>
  <PresentationFormat>全屏显示(4:3)</PresentationFormat>
  <Paragraphs>290</Paragraphs>
  <Slides>23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7" baseType="lpstr">
      <vt:lpstr>Arial</vt:lpstr>
      <vt:lpstr>宋体</vt:lpstr>
      <vt:lpstr>Wingdings</vt:lpstr>
      <vt:lpstr>Verdana</vt:lpstr>
      <vt:lpstr>微软雅黑</vt:lpstr>
      <vt:lpstr>黑体</vt:lpstr>
      <vt:lpstr>Times New Roman</vt:lpstr>
      <vt:lpstr>Tahoma</vt:lpstr>
      <vt:lpstr>幼圆</vt:lpstr>
      <vt:lpstr>楷体_GB2312</vt:lpstr>
      <vt:lpstr>新宋体</vt:lpstr>
      <vt:lpstr>Calibri</vt:lpstr>
      <vt:lpstr>Arial Unicode MS</vt:lpstr>
      <vt:lpstr>华文楷体</vt:lpstr>
      <vt:lpstr>Consolas</vt:lpstr>
      <vt:lpstr>Symbol</vt:lpstr>
      <vt:lpstr>华文新魏</vt:lpstr>
      <vt:lpstr>Arial</vt:lpstr>
      <vt:lpstr>等线</vt:lpstr>
      <vt:lpstr>微软雅黑 Light</vt:lpstr>
      <vt:lpstr>Office 主题</vt:lpstr>
      <vt:lpstr>A000120140530A99PPBG</vt:lpstr>
      <vt:lpstr>Word.Picture.8</vt:lpstr>
      <vt:lpstr>Word.Picture.8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徐婧</cp:lastModifiedBy>
  <cp:revision>750</cp:revision>
  <dcterms:created xsi:type="dcterms:W3CDTF">2015-10-24T01:57:00Z</dcterms:created>
  <dcterms:modified xsi:type="dcterms:W3CDTF">2020-09-27T14:36:40Z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